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60" r:id="rId4"/>
    <p:sldId id="261" r:id="rId5"/>
    <p:sldId id="258" r:id="rId6"/>
    <p:sldId id="257" r:id="rId7"/>
    <p:sldId id="265" r:id="rId8"/>
    <p:sldId id="267" r:id="rId9"/>
    <p:sldId id="268" r:id="rId10"/>
    <p:sldId id="269" r:id="rId11"/>
    <p:sldId id="262" r:id="rId12"/>
    <p:sldId id="264" r:id="rId13"/>
    <p:sldId id="263" r:id="rId14"/>
    <p:sldId id="270" r:id="rId15"/>
    <p:sldId id="271" r:id="rId16"/>
    <p:sldId id="272" r:id="rId17"/>
    <p:sldId id="266" r:id="rId18"/>
    <p:sldId id="273" r:id="rId19"/>
    <p:sldId id="277" r:id="rId20"/>
    <p:sldId id="274" r:id="rId21"/>
    <p:sldId id="285" r:id="rId22"/>
    <p:sldId id="275" r:id="rId23"/>
    <p:sldId id="276" r:id="rId24"/>
    <p:sldId id="278" r:id="rId25"/>
    <p:sldId id="279" r:id="rId26"/>
    <p:sldId id="280" r:id="rId27"/>
    <p:sldId id="281" r:id="rId28"/>
    <p:sldId id="282" r:id="rId29"/>
    <p:sldId id="283" r:id="rId30"/>
    <p:sldId id="290" r:id="rId31"/>
    <p:sldId id="286" r:id="rId32"/>
    <p:sldId id="287" r:id="rId33"/>
    <p:sldId id="288" r:id="rId34"/>
    <p:sldId id="292" r:id="rId35"/>
    <p:sldId id="293" r:id="rId36"/>
    <p:sldId id="294" r:id="rId37"/>
    <p:sldId id="296" r:id="rId38"/>
    <p:sldId id="295" r:id="rId39"/>
    <p:sldId id="289" r:id="rId40"/>
    <p:sldId id="291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C1C"/>
    <a:srgbClr val="F3F2F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>
        <p:scale>
          <a:sx n="33" d="100"/>
          <a:sy n="33" d="100"/>
        </p:scale>
        <p:origin x="2248" y="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E882F-E68B-FC55-F3F2-FD0B8B81BF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F3D383-FA5B-0472-56EE-EDDE298CE0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E465E-74A9-7418-61D2-FCA289121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65F84-77E5-7913-0803-C750C1721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A420B-FAD1-A453-9449-CCEDEA2F2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34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D54B2-221A-84BD-B7A3-AF1CA5A8F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1EB9C4-9602-C58D-A0AD-557DEF55FF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F97CB-F077-576A-B10F-B7B18B274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0866F-74E2-3DE4-ADC6-31584F7AA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4DEEF-F590-06E4-ACEA-40DD9FE22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229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0CD3F8-AB4D-78DD-CE0C-B33ACC7C19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6ACCFA-4983-89E5-40C8-8C598A454E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FC894-6A9F-C1A7-B7BA-7C21CCC0B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A63E82-2250-BFE4-B157-7705E4DCA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1E155-1E94-1DCF-C313-6D959BEB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243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BCC99-A941-D3C7-DBC0-0B4E72472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86737-3783-C051-C4DE-FDCED2038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3D56B-13B0-DBD1-0324-A5E26D153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FC2B3-020B-D3AE-3BF0-BDD349993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93021-497E-038F-7DF6-CFA641B8D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786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9DA2D-310E-ABB6-05C5-1F3D46036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10E5D-4356-AC17-CF57-F286534B4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90ED4-9BC8-74FD-F6BA-3A1FBD86E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9166D-FB50-F0B1-57D4-FAAAB7363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DCAD6-8D0B-3818-F6B1-7FA686BA1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819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4845F-A5B6-E03F-D5D7-97590FA7C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3728C-03D7-ED52-CB10-49DB9FAFD6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9D9337-2F3F-7335-BE09-A1CFD76E96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B0016C-4A56-DFD1-FD64-17AA85D8A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79E041-48AA-E237-03BA-0BA3B5BBA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8464C3-78B1-0F5D-E043-0B0585865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87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4128C-2A79-046F-8CDB-E14491390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0D239E-953A-E93C-8687-5554C6A83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20C13B-4CA1-63BD-39C0-0C298025C9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7D9DFB-4439-805F-2D1A-8C9DED8133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4EB8F9-4CD8-5FCE-B7DA-A1B7260B50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64F536-C712-4637-C166-9C0C86335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79E3DC-6266-CD45-8C11-F196B6D8E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C1374A-55D2-447D-788F-27383E87A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882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E9C85-818E-C9F1-7A21-6002EB58E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F2AE33-DC6B-B55D-923D-AA18E4D80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E4AFD1-27A9-624A-9652-8894D90CA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E44E3E-5AD1-F4AC-AD1E-1337C36CA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071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43347A-D21E-6E3F-BEEA-3CBA59CE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DEF33A-AA81-11E0-E90D-4D144F2C6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B0AA2C-6F56-491F-684E-F5346CAB6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47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D513-801C-4741-7236-1C467CC08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B7C1B-6C32-C539-26BC-8B3534DC4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73AFCE-4FC2-D762-3B3E-1D61033700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CA789-457E-4562-6A48-C0996B181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A0138-8BBF-F130-0667-609674E73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9CAC45-D8DB-3CA6-7AF3-53432C42E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583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2E895-A55D-FD08-C9F5-59DF266B3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25DCFE-EAE4-7B09-41F8-998F35ABB3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9D42FC-AB90-6243-3618-6B634E9DD5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A55AF6-92A6-2DBB-A70A-9A9D727A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414317-2DBC-09A0-1328-EF5630015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7E2DBE-DF37-CF02-DCED-4B5FEEB69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08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90ADF8-CC10-F97D-2A7E-0FCA721FE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380DDD-9534-0215-4676-EDEE1B5FF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14078-54CE-354A-3DC0-6BDF2DDCD3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D76E8-DBDF-4EEF-BF39-62FDC92C57F2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3AEF0-5F07-3A31-86BD-8FE56D4A3F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406EE-27C3-79AE-EE70-7604C5759A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81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9.png"/><Relationship Id="rId7" Type="http://schemas.openxmlformats.org/officeDocument/2006/relationships/image" Target="../media/image8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1.png"/><Relationship Id="rId10" Type="http://schemas.openxmlformats.org/officeDocument/2006/relationships/image" Target="../media/image84.png"/><Relationship Id="rId4" Type="http://schemas.openxmlformats.org/officeDocument/2006/relationships/image" Target="../media/image80.png"/><Relationship Id="rId9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01F6DF-BBB9-0213-921B-10344FFD11DF}"/>
              </a:ext>
            </a:extLst>
          </p:cNvPr>
          <p:cNvSpPr txBox="1"/>
          <p:nvPr/>
        </p:nvSpPr>
        <p:spPr>
          <a:xfrm flipH="1">
            <a:off x="6997454" y="1476551"/>
            <a:ext cx="2146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Connection through SSH</a:t>
            </a:r>
          </a:p>
          <a:p>
            <a:pPr algn="ctr"/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(VS Code or </a:t>
            </a:r>
            <a:r>
              <a:rPr lang="en-US" altLang="ko-KR" sz="1400" b="1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MobaXterm</a:t>
            </a:r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ko-KR" altLang="en-US" sz="14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1D0E1F-C8B0-46C9-09A3-4DE01D58AAE1}"/>
              </a:ext>
            </a:extLst>
          </p:cNvPr>
          <p:cNvSpPr txBox="1"/>
          <p:nvPr/>
        </p:nvSpPr>
        <p:spPr>
          <a:xfrm flipH="1">
            <a:off x="0" y="0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highlight>
                  <a:srgbClr val="FFFF00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2023-08-07</a:t>
            </a:r>
            <a:endParaRPr lang="ko-KR" altLang="en-US" sz="1400" dirty="0">
              <a:highlight>
                <a:srgbClr val="FFFF00"/>
              </a:highlight>
              <a:latin typeface="Roboto" panose="02000000000000000000" pitchFamily="2" charset="0"/>
            </a:endParaRPr>
          </a:p>
        </p:txBody>
      </p:sp>
      <p:pic>
        <p:nvPicPr>
          <p:cNvPr id="1030" name="Picture 6" descr="Linux Logo - PNG and Vector - Logo Download">
            <a:extLst>
              <a:ext uri="{FF2B5EF4-FFF2-40B4-BE49-F238E27FC236}">
                <a16:creationId xmlns:a16="http://schemas.microsoft.com/office/drawing/2014/main" id="{D491A584-9C0F-8418-D74A-384034643D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7" t="34521" r="10457" b="34794"/>
          <a:stretch/>
        </p:blipFill>
        <p:spPr bwMode="auto">
          <a:xfrm>
            <a:off x="2957499" y="2021992"/>
            <a:ext cx="1040240" cy="40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19E661-97B7-138D-1147-294497150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983" y="2425598"/>
            <a:ext cx="1622388" cy="13667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C91998-9BC2-9DE1-DF9E-46E4ADED9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342" y="129979"/>
            <a:ext cx="1390618" cy="12544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B3FD11-D3AE-C392-B922-F10495F9C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807" y="2425598"/>
            <a:ext cx="1622388" cy="13667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D9CB36-9CAA-DDC9-2855-02A7C0E55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499" y="1742236"/>
            <a:ext cx="1622388" cy="136672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B41E327-9D7B-1DAB-6900-6264D854DD69}"/>
              </a:ext>
            </a:extLst>
          </p:cNvPr>
          <p:cNvGrpSpPr/>
          <p:nvPr/>
        </p:nvGrpSpPr>
        <p:grpSpPr>
          <a:xfrm flipV="1">
            <a:off x="4745321" y="1620082"/>
            <a:ext cx="2266660" cy="462718"/>
            <a:chOff x="5723221" y="3283782"/>
            <a:chExt cx="2266660" cy="52070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8ACAD2C-859E-BDAE-D68C-44D0BA44CD7A}"/>
                </a:ext>
              </a:extLst>
            </p:cNvPr>
            <p:cNvCxnSpPr/>
            <p:nvPr/>
          </p:nvCxnSpPr>
          <p:spPr>
            <a:xfrm flipH="1" flipV="1">
              <a:off x="5723221" y="3283782"/>
              <a:ext cx="1133330" cy="5207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6617643-2633-116A-EBAF-9288571DBB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6551" y="3283782"/>
              <a:ext cx="1133330" cy="5207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FABE935-4EF3-D986-BE9B-358453336394}"/>
                </a:ext>
              </a:extLst>
            </p:cNvPr>
            <p:cNvCxnSpPr/>
            <p:nvPr/>
          </p:nvCxnSpPr>
          <p:spPr>
            <a:xfrm flipV="1">
              <a:off x="6856551" y="3283782"/>
              <a:ext cx="0" cy="5207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4" descr="Windows — Story">
            <a:extLst>
              <a:ext uri="{FF2B5EF4-FFF2-40B4-BE49-F238E27FC236}">
                <a16:creationId xmlns:a16="http://schemas.microsoft.com/office/drawing/2014/main" id="{D6681EC2-5A2F-CD8A-B831-49A9FE5F32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9" t="35856" r="12739" b="34674"/>
          <a:stretch/>
        </p:blipFill>
        <p:spPr bwMode="auto">
          <a:xfrm>
            <a:off x="3872490" y="408064"/>
            <a:ext cx="1415793" cy="34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Windows — Story">
            <a:extLst>
              <a:ext uri="{FF2B5EF4-FFF2-40B4-BE49-F238E27FC236}">
                <a16:creationId xmlns:a16="http://schemas.microsoft.com/office/drawing/2014/main" id="{613C4134-DD9E-8B5F-4959-532EBF1FA9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9" t="35856" r="12739" b="34674"/>
          <a:stretch/>
        </p:blipFill>
        <p:spPr bwMode="auto">
          <a:xfrm>
            <a:off x="3289843" y="4685656"/>
            <a:ext cx="1415793" cy="34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Linux Logo - PNG and Vector - Logo Download">
            <a:extLst>
              <a:ext uri="{FF2B5EF4-FFF2-40B4-BE49-F238E27FC236}">
                <a16:creationId xmlns:a16="http://schemas.microsoft.com/office/drawing/2014/main" id="{EF7DE883-CC90-5BE7-D063-6BFAEDD741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7" t="34521" r="10457" b="34794"/>
          <a:stretch/>
        </p:blipFill>
        <p:spPr bwMode="auto">
          <a:xfrm>
            <a:off x="6865034" y="4658416"/>
            <a:ext cx="1040240" cy="40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946AF39-180B-F012-0C43-6A4F03388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960" y="5083212"/>
            <a:ext cx="1622388" cy="136672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C8030AA-3226-7B77-7FDF-42B9C56F1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431" y="5139363"/>
            <a:ext cx="1390618" cy="1254423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E048AF1-9AE6-22E4-E2E8-A44759073BA5}"/>
              </a:ext>
            </a:extLst>
          </p:cNvPr>
          <p:cNvCxnSpPr/>
          <p:nvPr/>
        </p:nvCxnSpPr>
        <p:spPr>
          <a:xfrm>
            <a:off x="5070277" y="5619336"/>
            <a:ext cx="1117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Multiplication Sign 28">
            <a:extLst>
              <a:ext uri="{FF2B5EF4-FFF2-40B4-BE49-F238E27FC236}">
                <a16:creationId xmlns:a16="http://schemas.microsoft.com/office/drawing/2014/main" id="{DC204104-BAE5-AB7C-ED77-295FF83C26C0}"/>
              </a:ext>
            </a:extLst>
          </p:cNvPr>
          <p:cNvSpPr/>
          <p:nvPr/>
        </p:nvSpPr>
        <p:spPr>
          <a:xfrm>
            <a:off x="5311577" y="5301836"/>
            <a:ext cx="634999" cy="634999"/>
          </a:xfrm>
          <a:prstGeom prst="mathMultiply">
            <a:avLst>
              <a:gd name="adj1" fmla="val 6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DB7A0C-325A-0B89-35F7-343161D25D8E}"/>
              </a:ext>
            </a:extLst>
          </p:cNvPr>
          <p:cNvSpPr txBox="1"/>
          <p:nvPr/>
        </p:nvSpPr>
        <p:spPr>
          <a:xfrm flipH="1">
            <a:off x="4944433" y="5062022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Security barrier</a:t>
            </a:r>
            <a:endParaRPr lang="ko-KR" altLang="en-US" sz="14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36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252697-13EA-D152-58DD-4DAF42D62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925"/>
            <a:ext cx="12192000" cy="22577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ED3EEC-F2DB-1727-5706-9219B17FE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246" y="3044660"/>
            <a:ext cx="4695508" cy="366541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733DCD-E9EF-13ED-66C0-EC23F52CA72F}"/>
              </a:ext>
            </a:extLst>
          </p:cNvPr>
          <p:cNvCxnSpPr>
            <a:cxnSpLocks/>
          </p:cNvCxnSpPr>
          <p:nvPr/>
        </p:nvCxnSpPr>
        <p:spPr>
          <a:xfrm>
            <a:off x="6096000" y="2535929"/>
            <a:ext cx="0" cy="3503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0F54C-ED63-ACD1-981D-7C49F7119CEF}"/>
              </a:ext>
            </a:extLst>
          </p:cNvPr>
          <p:cNvSpPr/>
          <p:nvPr/>
        </p:nvSpPr>
        <p:spPr>
          <a:xfrm>
            <a:off x="1990413" y="362246"/>
            <a:ext cx="1652673" cy="2038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A15C2B-79FC-2A2E-48FD-AFBCB4C7438C}"/>
              </a:ext>
            </a:extLst>
          </p:cNvPr>
          <p:cNvSpPr txBox="1"/>
          <p:nvPr/>
        </p:nvSpPr>
        <p:spPr>
          <a:xfrm>
            <a:off x="212281" y="36224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0E788D-9E29-1A30-122A-9133C4F1106D}"/>
              </a:ext>
            </a:extLst>
          </p:cNvPr>
          <p:cNvSpPr txBox="1"/>
          <p:nvPr/>
        </p:nvSpPr>
        <p:spPr>
          <a:xfrm>
            <a:off x="1446674" y="20254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3641406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741A2DE-A4C7-E359-E86B-FB4CAF8EF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22" y="809280"/>
            <a:ext cx="11690555" cy="523943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312DE4-2B82-71AE-A6F7-22A63381BA5E}"/>
              </a:ext>
            </a:extLst>
          </p:cNvPr>
          <p:cNvSpPr txBox="1"/>
          <p:nvPr/>
        </p:nvSpPr>
        <p:spPr>
          <a:xfrm flipH="1">
            <a:off x="0" y="0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highlight>
                  <a:srgbClr val="FFFF00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2023-09-19</a:t>
            </a:r>
            <a:endParaRPr lang="ko-KR" altLang="en-US" sz="1400" dirty="0">
              <a:highlight>
                <a:srgbClr val="FFFF00"/>
              </a:highlight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137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F8177B-0AC8-8171-E145-D79BE502C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207" y="1980998"/>
            <a:ext cx="4553585" cy="289600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00260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D3C2630-1568-2CFC-6F0C-E7AB12EE2989}"/>
              </a:ext>
            </a:extLst>
          </p:cNvPr>
          <p:cNvSpPr/>
          <p:nvPr/>
        </p:nvSpPr>
        <p:spPr>
          <a:xfrm>
            <a:off x="112288" y="0"/>
            <a:ext cx="12297624" cy="6807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BE7BFA-435D-C4E4-ECAF-4A748E73F84A}"/>
              </a:ext>
            </a:extLst>
          </p:cNvPr>
          <p:cNvGrpSpPr/>
          <p:nvPr/>
        </p:nvGrpSpPr>
        <p:grpSpPr>
          <a:xfrm>
            <a:off x="184688" y="50431"/>
            <a:ext cx="9183329" cy="6682530"/>
            <a:chOff x="184688" y="50431"/>
            <a:chExt cx="9183329" cy="668253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8E7329-6664-F486-B0CA-231D54E69ED0}"/>
                </a:ext>
              </a:extLst>
            </p:cNvPr>
            <p:cNvSpPr/>
            <p:nvPr/>
          </p:nvSpPr>
          <p:spPr>
            <a:xfrm>
              <a:off x="184688" y="50431"/>
              <a:ext cx="9183329" cy="3931634"/>
            </a:xfrm>
            <a:prstGeom prst="rect">
              <a:avLst/>
            </a:prstGeom>
            <a:solidFill>
              <a:srgbClr val="1C1C1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552E1B-1BC2-D72D-428E-652388AF4C33}"/>
                </a:ext>
              </a:extLst>
            </p:cNvPr>
            <p:cNvGrpSpPr/>
            <p:nvPr/>
          </p:nvGrpSpPr>
          <p:grpSpPr>
            <a:xfrm>
              <a:off x="184688" y="50431"/>
              <a:ext cx="6471751" cy="3861169"/>
              <a:chOff x="184688" y="50431"/>
              <a:chExt cx="6471751" cy="3861169"/>
            </a:xfrm>
          </p:grpSpPr>
          <p:pic>
            <p:nvPicPr>
              <p:cNvPr id="5" name="Picture 4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5E9573CA-2619-AB89-8F74-E0A9C7202A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1380"/>
              <a:stretch/>
            </p:blipFill>
            <p:spPr>
              <a:xfrm>
                <a:off x="184688" y="50431"/>
                <a:ext cx="6471751" cy="3861169"/>
              </a:xfrm>
              <a:prstGeom prst="rect">
                <a:avLst/>
              </a:prstGeom>
            </p:spPr>
          </p:pic>
          <p:pic>
            <p:nvPicPr>
              <p:cNvPr id="7" name="Picture 6" descr="A screen shot of a computer&#10;&#10;Description automatically generated">
                <a:extLst>
                  <a:ext uri="{FF2B5EF4-FFF2-40B4-BE49-F238E27FC236}">
                    <a16:creationId xmlns:a16="http://schemas.microsoft.com/office/drawing/2014/main" id="{CFE9E88E-B509-44B7-0202-9C1E19BE03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</a14:imgLayer>
                    </a14:imgProps>
                  </a:ext>
                </a:extLst>
              </a:blip>
              <a:srcRect l="21164" t="44995" b="31980"/>
              <a:stretch/>
            </p:blipFill>
            <p:spPr>
              <a:xfrm>
                <a:off x="1554382" y="1823859"/>
                <a:ext cx="5102057" cy="901453"/>
              </a:xfrm>
              <a:prstGeom prst="rect">
                <a:avLst/>
              </a:prstGeom>
            </p:spPr>
          </p:pic>
        </p:grpSp>
        <p:pic>
          <p:nvPicPr>
            <p:cNvPr id="10" name="Picture 9" descr="A screen shot of a computer screen&#10;&#10;Description automatically generated">
              <a:extLst>
                <a:ext uri="{FF2B5EF4-FFF2-40B4-BE49-F238E27FC236}">
                  <a16:creationId xmlns:a16="http://schemas.microsoft.com/office/drawing/2014/main" id="{FCA8C1D8-3477-6E89-1452-289D42772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688" y="4132689"/>
              <a:ext cx="9183329" cy="2600272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6A4242E-7C77-8A1E-822B-F2C647EFE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6125" y="2183173"/>
            <a:ext cx="2314898" cy="3753374"/>
          </a:xfrm>
          <a:prstGeom prst="rect">
            <a:avLst/>
          </a:prstGeom>
          <a:ln w="19050">
            <a:solidFill>
              <a:srgbClr val="1C1C1C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462B28A-4CC8-8B6E-FA18-1579BC97D304}"/>
              </a:ext>
            </a:extLst>
          </p:cNvPr>
          <p:cNvSpPr txBox="1"/>
          <p:nvPr/>
        </p:nvSpPr>
        <p:spPr>
          <a:xfrm>
            <a:off x="9920821" y="1756932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outdir</a:t>
            </a:r>
            <a:r>
              <a:rPr lang="en-US" altLang="ko-KR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/read/</a:t>
            </a:r>
            <a:endParaRPr lang="ko-KR" altLang="en-US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D229F16-597B-46AB-F124-B35E502B2360}"/>
              </a:ext>
            </a:extLst>
          </p:cNvPr>
          <p:cNvCxnSpPr/>
          <p:nvPr/>
        </p:nvCxnSpPr>
        <p:spPr>
          <a:xfrm>
            <a:off x="9512300" y="4064000"/>
            <a:ext cx="3302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466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3B77CE9-BA13-FB12-61F0-41A6816D2DBF}"/>
              </a:ext>
            </a:extLst>
          </p:cNvPr>
          <p:cNvSpPr/>
          <p:nvPr/>
        </p:nvSpPr>
        <p:spPr>
          <a:xfrm>
            <a:off x="2961575" y="740263"/>
            <a:ext cx="7575389" cy="4737167"/>
          </a:xfrm>
          <a:prstGeom prst="rect">
            <a:avLst/>
          </a:prstGeom>
          <a:solidFill>
            <a:srgbClr val="28282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1205F9-A2BE-0441-54C6-034E609CD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989" y="1114969"/>
            <a:ext cx="790685" cy="34294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BD30B-95C7-508E-BC10-BDBF883E4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936" y="1114969"/>
            <a:ext cx="2619741" cy="261021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7385A9-2DD2-9A72-92ED-166E3461C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789" y="1364548"/>
            <a:ext cx="1276528" cy="2457793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ABA61D6-24C2-1DF0-F323-DA361982799D}"/>
              </a:ext>
            </a:extLst>
          </p:cNvPr>
          <p:cNvCxnSpPr/>
          <p:nvPr/>
        </p:nvCxnSpPr>
        <p:spPr>
          <a:xfrm>
            <a:off x="3642167" y="1205469"/>
            <a:ext cx="38176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0452AE3-5618-DCC2-643E-CB0A8304D024}"/>
              </a:ext>
            </a:extLst>
          </p:cNvPr>
          <p:cNvCxnSpPr>
            <a:cxnSpLocks/>
          </p:cNvCxnSpPr>
          <p:nvPr/>
        </p:nvCxnSpPr>
        <p:spPr>
          <a:xfrm>
            <a:off x="4563454" y="1222561"/>
            <a:ext cx="1808722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75DE444-480C-1513-974C-45B0545BB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936" y="4401863"/>
            <a:ext cx="1286054" cy="181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BBC19B-3984-9157-1F4F-A09EF05F18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6085" y="4641779"/>
            <a:ext cx="2581635" cy="714475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BFD85A-2A19-516B-5B14-3385F9AF910F}"/>
              </a:ext>
            </a:extLst>
          </p:cNvPr>
          <p:cNvCxnSpPr/>
          <p:nvPr/>
        </p:nvCxnSpPr>
        <p:spPr>
          <a:xfrm>
            <a:off x="4107527" y="4598698"/>
            <a:ext cx="0" cy="18800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A9FE9F-96DC-6BCD-AD9E-9D2E4BA68D56}"/>
              </a:ext>
            </a:extLst>
          </p:cNvPr>
          <p:cNvCxnSpPr>
            <a:cxnSpLocks/>
          </p:cNvCxnSpPr>
          <p:nvPr/>
        </p:nvCxnSpPr>
        <p:spPr>
          <a:xfrm flipH="1">
            <a:off x="4101971" y="4778769"/>
            <a:ext cx="9855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890C51D-0B25-EFA8-05FA-0AC434FE6A09}"/>
              </a:ext>
            </a:extLst>
          </p:cNvPr>
          <p:cNvSpPr txBox="1"/>
          <p:nvPr/>
        </p:nvSpPr>
        <p:spPr>
          <a:xfrm>
            <a:off x="2961575" y="742950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1.</a:t>
            </a:r>
            <a:endParaRPr lang="ko-KR" altLang="en-US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A9AF6A-FFF0-5B5B-CE45-0C52AA8DE39D}"/>
              </a:ext>
            </a:extLst>
          </p:cNvPr>
          <p:cNvSpPr txBox="1"/>
          <p:nvPr/>
        </p:nvSpPr>
        <p:spPr>
          <a:xfrm>
            <a:off x="6439617" y="3904193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2.</a:t>
            </a:r>
            <a:endParaRPr lang="ko-KR" altLang="en-US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6BA4D2C-6D9E-B712-64A3-A40936492C7D}"/>
              </a:ext>
            </a:extLst>
          </p:cNvPr>
          <p:cNvCxnSpPr>
            <a:cxnSpLocks/>
          </p:cNvCxnSpPr>
          <p:nvPr/>
        </p:nvCxnSpPr>
        <p:spPr>
          <a:xfrm flipH="1">
            <a:off x="6585231" y="3972512"/>
            <a:ext cx="355584" cy="477121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122C3579-5925-B61F-3597-47D71EA506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2176" y="1038758"/>
            <a:ext cx="543001" cy="33342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9BBD39-C192-8E96-F686-FCB89C40C4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7258" y="1038758"/>
            <a:ext cx="1991003" cy="3924848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873503E-B23C-8AEB-4D1A-D84C2D5171CF}"/>
              </a:ext>
            </a:extLst>
          </p:cNvPr>
          <p:cNvCxnSpPr>
            <a:cxnSpLocks/>
          </p:cNvCxnSpPr>
          <p:nvPr/>
        </p:nvCxnSpPr>
        <p:spPr>
          <a:xfrm>
            <a:off x="6857673" y="1146977"/>
            <a:ext cx="1529585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623B9E5-9F5C-094E-B94E-74A9F0FCFE15}"/>
              </a:ext>
            </a:extLst>
          </p:cNvPr>
          <p:cNvCxnSpPr>
            <a:cxnSpLocks/>
          </p:cNvCxnSpPr>
          <p:nvPr/>
        </p:nvCxnSpPr>
        <p:spPr>
          <a:xfrm>
            <a:off x="6749269" y="1357843"/>
            <a:ext cx="268520" cy="24022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829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E15F677-021E-6E3D-D5A0-D4581F1808E3}"/>
              </a:ext>
            </a:extLst>
          </p:cNvPr>
          <p:cNvGrpSpPr/>
          <p:nvPr/>
        </p:nvGrpSpPr>
        <p:grpSpPr>
          <a:xfrm>
            <a:off x="1049732" y="-3211196"/>
            <a:ext cx="8911437" cy="11345545"/>
            <a:chOff x="1049732" y="-3211196"/>
            <a:chExt cx="8911437" cy="1134554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3A465CE-0AE9-91C1-4B87-D3EEE1E2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9732" y="1276349"/>
              <a:ext cx="8911436" cy="6858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FE74965-0C79-005E-DC7F-93239DB86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9733" y="-3211196"/>
              <a:ext cx="8911436" cy="448754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0848B0E-0009-DBFC-A43D-FF51AB8655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14372" t="74530" r="50784" b="14858"/>
            <a:stretch/>
          </p:blipFill>
          <p:spPr>
            <a:xfrm>
              <a:off x="2330450" y="133350"/>
              <a:ext cx="3105150" cy="4762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B8AD62E-0BAF-9E9E-6CE9-105FEFCE38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14372" t="42691" r="34893" b="51649"/>
            <a:stretch/>
          </p:blipFill>
          <p:spPr>
            <a:xfrm>
              <a:off x="2330450" y="-1295400"/>
              <a:ext cx="4521200" cy="254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AD2DA96-8659-720B-2238-1937EBAEDA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14371" t="48352" r="53805" b="48917"/>
            <a:stretch/>
          </p:blipFill>
          <p:spPr>
            <a:xfrm>
              <a:off x="2330449" y="-1041400"/>
              <a:ext cx="2835911" cy="12255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125D054-FD4A-6310-D84C-DAE3FFCB25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19074" t="48012" r="76123" b="49257"/>
            <a:stretch/>
          </p:blipFill>
          <p:spPr>
            <a:xfrm>
              <a:off x="2330449" y="-944881"/>
              <a:ext cx="427991" cy="1225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3991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574BD8-C6C4-BDE5-0A1E-24E69E67C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442" y="1166234"/>
            <a:ext cx="1800476" cy="20100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78FB2-EBC7-A0E1-C81D-6FA706FC3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051" y="1178934"/>
            <a:ext cx="2410161" cy="15527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44CB61-ED1E-B3D0-414B-66EBF7023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3051" y="2808403"/>
            <a:ext cx="2305372" cy="177189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57296EC-0FDC-AB46-77AD-C6FCA652A17F}"/>
              </a:ext>
            </a:extLst>
          </p:cNvPr>
          <p:cNvCxnSpPr>
            <a:cxnSpLocks/>
          </p:cNvCxnSpPr>
          <p:nvPr/>
        </p:nvCxnSpPr>
        <p:spPr>
          <a:xfrm>
            <a:off x="2307934" y="1491219"/>
            <a:ext cx="1525117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D17A9705-BED3-F3F7-CB58-6B1CB1FC9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813" y="884877"/>
            <a:ext cx="1619476" cy="20005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08FAFCA-4000-3A67-F610-8D6A94035FD8}"/>
              </a:ext>
            </a:extLst>
          </p:cNvPr>
          <p:cNvCxnSpPr/>
          <p:nvPr/>
        </p:nvCxnSpPr>
        <p:spPr>
          <a:xfrm>
            <a:off x="1478627" y="1084930"/>
            <a:ext cx="0" cy="18800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1CBC20B-AE1A-E889-1733-395178B86EBE}"/>
              </a:ext>
            </a:extLst>
          </p:cNvPr>
          <p:cNvCxnSpPr>
            <a:cxnSpLocks/>
          </p:cNvCxnSpPr>
          <p:nvPr/>
        </p:nvCxnSpPr>
        <p:spPr>
          <a:xfrm flipH="1">
            <a:off x="1473071" y="1265001"/>
            <a:ext cx="9855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E66028-AE00-10F1-829D-DE95CA958FC0}"/>
              </a:ext>
            </a:extLst>
          </p:cNvPr>
          <p:cNvCxnSpPr>
            <a:cxnSpLocks/>
          </p:cNvCxnSpPr>
          <p:nvPr/>
        </p:nvCxnSpPr>
        <p:spPr>
          <a:xfrm>
            <a:off x="2425700" y="1948419"/>
            <a:ext cx="1407351" cy="99163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75460E6-D52D-4C7B-E64B-31BF6E730123}"/>
              </a:ext>
            </a:extLst>
          </p:cNvPr>
          <p:cNvSpPr/>
          <p:nvPr/>
        </p:nvSpPr>
        <p:spPr>
          <a:xfrm>
            <a:off x="4023360" y="2828299"/>
            <a:ext cx="2107443" cy="397925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051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1883E9-AA03-ED25-96A9-3605B62B9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84" y="1756654"/>
            <a:ext cx="11897032" cy="334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73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ED00477-1CCA-2980-17C5-8717359E8345}"/>
              </a:ext>
            </a:extLst>
          </p:cNvPr>
          <p:cNvGrpSpPr/>
          <p:nvPr/>
        </p:nvGrpSpPr>
        <p:grpSpPr>
          <a:xfrm>
            <a:off x="0" y="1465886"/>
            <a:ext cx="12192000" cy="3328021"/>
            <a:chOff x="0" y="1465886"/>
            <a:chExt cx="12192000" cy="332802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A6BF14-7C0D-9428-27AC-155E0A74F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465886"/>
              <a:ext cx="12192000" cy="332802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7369600-CDF0-5737-9CC4-1F141DD809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22920" t="58985" r="64393" b="36200"/>
            <a:stretch/>
          </p:blipFill>
          <p:spPr>
            <a:xfrm>
              <a:off x="2794475" y="3429000"/>
              <a:ext cx="1546790" cy="1602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2155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BAE8689-C511-E982-48C2-B727C0575F7F}"/>
              </a:ext>
            </a:extLst>
          </p:cNvPr>
          <p:cNvGrpSpPr/>
          <p:nvPr/>
        </p:nvGrpSpPr>
        <p:grpSpPr>
          <a:xfrm>
            <a:off x="658813" y="1465206"/>
            <a:ext cx="10171968" cy="2916294"/>
            <a:chOff x="658813" y="1465206"/>
            <a:chExt cx="10171968" cy="291629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9D912A-6872-2786-B6C9-62C4841184FB}"/>
                </a:ext>
              </a:extLst>
            </p:cNvPr>
            <p:cNvSpPr/>
            <p:nvPr/>
          </p:nvSpPr>
          <p:spPr>
            <a:xfrm>
              <a:off x="658813" y="1465206"/>
              <a:ext cx="10171968" cy="2916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 descr="Figure 1">
              <a:extLst>
                <a:ext uri="{FF2B5EF4-FFF2-40B4-BE49-F238E27FC236}">
                  <a16:creationId xmlns:a16="http://schemas.microsoft.com/office/drawing/2014/main" id="{75AD85C3-4BDD-5490-8D12-EB65723535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813" y="1465206"/>
              <a:ext cx="5175746" cy="2916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E48A91-2E65-3FEC-6A6E-985C34AA2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00244" y="1465206"/>
              <a:ext cx="4930536" cy="291629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0181A06-FFCF-166A-911A-CF3EA8890B75}"/>
                </a:ext>
              </a:extLst>
            </p:cNvPr>
            <p:cNvSpPr/>
            <p:nvPr/>
          </p:nvSpPr>
          <p:spPr>
            <a:xfrm>
              <a:off x="5918200" y="1612900"/>
              <a:ext cx="1905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00225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01F6DF-BBB9-0213-921B-10344FFD11DF}"/>
              </a:ext>
            </a:extLst>
          </p:cNvPr>
          <p:cNvSpPr txBox="1"/>
          <p:nvPr/>
        </p:nvSpPr>
        <p:spPr>
          <a:xfrm flipH="1">
            <a:off x="7139915" y="3875152"/>
            <a:ext cx="1465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1. VPN (local IP)</a:t>
            </a:r>
            <a:endParaRPr lang="ko-KR" altLang="en-US" sz="14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pic>
        <p:nvPicPr>
          <p:cNvPr id="25" name="Picture 4" descr="Windows — Story">
            <a:extLst>
              <a:ext uri="{FF2B5EF4-FFF2-40B4-BE49-F238E27FC236}">
                <a16:creationId xmlns:a16="http://schemas.microsoft.com/office/drawing/2014/main" id="{6697F56C-67BF-6A06-2E5E-FA36774C54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9" t="35856" r="12739" b="34674"/>
          <a:stretch/>
        </p:blipFill>
        <p:spPr bwMode="auto">
          <a:xfrm>
            <a:off x="2818774" y="3878859"/>
            <a:ext cx="1415793" cy="34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E84913A-D9B5-A8A0-B811-C50D60450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312" y="4276415"/>
            <a:ext cx="1622388" cy="136672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8F43EF7-5E67-E1C4-31E4-CEF47D686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1362" y="4332566"/>
            <a:ext cx="1390618" cy="125442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FDE6524-EC9A-C15A-83AD-A7029F6D1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611" y="4276415"/>
            <a:ext cx="1622388" cy="1366724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3E501BC-2114-0E2D-741F-505DC708FB48}"/>
              </a:ext>
            </a:extLst>
          </p:cNvPr>
          <p:cNvCxnSpPr>
            <a:cxnSpLocks/>
          </p:cNvCxnSpPr>
          <p:nvPr/>
        </p:nvCxnSpPr>
        <p:spPr>
          <a:xfrm flipH="1">
            <a:off x="7313848" y="4762215"/>
            <a:ext cx="1117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1F52D76-0724-3AAE-8CDC-D9BB254855B6}"/>
              </a:ext>
            </a:extLst>
          </p:cNvPr>
          <p:cNvCxnSpPr>
            <a:cxnSpLocks/>
          </p:cNvCxnSpPr>
          <p:nvPr/>
        </p:nvCxnSpPr>
        <p:spPr>
          <a:xfrm>
            <a:off x="7313848" y="5083571"/>
            <a:ext cx="1117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B453E88-8FF9-3B19-F457-97640F4A516D}"/>
              </a:ext>
            </a:extLst>
          </p:cNvPr>
          <p:cNvCxnSpPr>
            <a:cxnSpLocks/>
          </p:cNvCxnSpPr>
          <p:nvPr/>
        </p:nvCxnSpPr>
        <p:spPr>
          <a:xfrm>
            <a:off x="4419410" y="4922893"/>
            <a:ext cx="52951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877B60EC-84D4-620E-809B-9299D18049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182" b="29033"/>
          <a:stretch/>
        </p:blipFill>
        <p:spPr>
          <a:xfrm>
            <a:off x="7291197" y="4276176"/>
            <a:ext cx="1162902" cy="27748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A797C1F-3562-56F4-5609-36BFB3010496}"/>
              </a:ext>
            </a:extLst>
          </p:cNvPr>
          <p:cNvSpPr txBox="1"/>
          <p:nvPr/>
        </p:nvSpPr>
        <p:spPr>
          <a:xfrm flipH="1">
            <a:off x="6721532" y="5675070"/>
            <a:ext cx="2302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3. Connection through SSH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23D7FD3-9375-6328-5553-2FEEA8D0D310}"/>
              </a:ext>
            </a:extLst>
          </p:cNvPr>
          <p:cNvSpPr txBox="1"/>
          <p:nvPr/>
        </p:nvSpPr>
        <p:spPr>
          <a:xfrm flipH="1">
            <a:off x="5362684" y="4026290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Roboto" panose="02000000000000000000" pitchFamily="2" charset="0"/>
                <a:ea typeface="Roboto" panose="02000000000000000000" pitchFamily="2" charset="0"/>
              </a:rPr>
              <a:t>Location 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C6A0B27-7D92-08EE-9CE9-20BA9344E21F}"/>
              </a:ext>
            </a:extLst>
          </p:cNvPr>
          <p:cNvSpPr txBox="1"/>
          <p:nvPr/>
        </p:nvSpPr>
        <p:spPr>
          <a:xfrm flipH="1">
            <a:off x="8866453" y="4026290"/>
            <a:ext cx="8386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Roboto" panose="02000000000000000000" pitchFamily="2" charset="0"/>
                <a:ea typeface="Roboto" panose="02000000000000000000" pitchFamily="2" charset="0"/>
              </a:rPr>
              <a:t>Location B</a:t>
            </a:r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62EE2236-BE7D-793A-3C57-00EA8278A21A}"/>
              </a:ext>
            </a:extLst>
          </p:cNvPr>
          <p:cNvSpPr txBox="1"/>
          <p:nvPr/>
        </p:nvSpPr>
        <p:spPr>
          <a:xfrm flipH="1">
            <a:off x="3533049" y="5675070"/>
            <a:ext cx="23022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2. Connection through SSH</a:t>
            </a:r>
          </a:p>
          <a:p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(VS Code or </a:t>
            </a:r>
            <a:r>
              <a:rPr lang="en-US" altLang="ko-KR" sz="1400" b="1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MobaXterm</a:t>
            </a:r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BF053CE3-2A28-E688-3F92-F6AE7C084620}"/>
              </a:ext>
            </a:extLst>
          </p:cNvPr>
          <p:cNvSpPr txBox="1"/>
          <p:nvPr/>
        </p:nvSpPr>
        <p:spPr>
          <a:xfrm flipH="1">
            <a:off x="5371297" y="596891"/>
            <a:ext cx="1465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1. VPN (local IP)</a:t>
            </a:r>
            <a:endParaRPr lang="ko-KR" altLang="en-US" sz="14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pic>
        <p:nvPicPr>
          <p:cNvPr id="1042" name="Picture 1041">
            <a:extLst>
              <a:ext uri="{FF2B5EF4-FFF2-40B4-BE49-F238E27FC236}">
                <a16:creationId xmlns:a16="http://schemas.microsoft.com/office/drawing/2014/main" id="{30A86A17-C8A1-6B08-2AE1-BE6859328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694" y="998154"/>
            <a:ext cx="1622388" cy="1366724"/>
          </a:xfrm>
          <a:prstGeom prst="rect">
            <a:avLst/>
          </a:prstGeom>
        </p:spPr>
      </p:pic>
      <p:pic>
        <p:nvPicPr>
          <p:cNvPr id="1043" name="Picture 1042">
            <a:extLst>
              <a:ext uri="{FF2B5EF4-FFF2-40B4-BE49-F238E27FC236}">
                <a16:creationId xmlns:a16="http://schemas.microsoft.com/office/drawing/2014/main" id="{312C2D10-1CD4-5C66-F61E-91A8B0CE5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993" y="998154"/>
            <a:ext cx="1622388" cy="1366724"/>
          </a:xfrm>
          <a:prstGeom prst="rect">
            <a:avLst/>
          </a:prstGeom>
        </p:spPr>
      </p:pic>
      <p:cxnSp>
        <p:nvCxnSpPr>
          <p:cNvPr id="1044" name="Straight Arrow Connector 1043">
            <a:extLst>
              <a:ext uri="{FF2B5EF4-FFF2-40B4-BE49-F238E27FC236}">
                <a16:creationId xmlns:a16="http://schemas.microsoft.com/office/drawing/2014/main" id="{EAD9765D-1F86-75A2-C1C4-8DCF486D442A}"/>
              </a:ext>
            </a:extLst>
          </p:cNvPr>
          <p:cNvCxnSpPr>
            <a:cxnSpLocks/>
          </p:cNvCxnSpPr>
          <p:nvPr/>
        </p:nvCxnSpPr>
        <p:spPr>
          <a:xfrm flipH="1">
            <a:off x="5545230" y="1483954"/>
            <a:ext cx="1117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Arrow Connector 1044">
            <a:extLst>
              <a:ext uri="{FF2B5EF4-FFF2-40B4-BE49-F238E27FC236}">
                <a16:creationId xmlns:a16="http://schemas.microsoft.com/office/drawing/2014/main" id="{EA7B227D-ADC5-EE3B-D3E5-791E89C7E084}"/>
              </a:ext>
            </a:extLst>
          </p:cNvPr>
          <p:cNvCxnSpPr>
            <a:cxnSpLocks/>
          </p:cNvCxnSpPr>
          <p:nvPr/>
        </p:nvCxnSpPr>
        <p:spPr>
          <a:xfrm>
            <a:off x="5545230" y="1805310"/>
            <a:ext cx="1117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037FB24E-61CF-9EF3-AF7F-8AD4A3C8BC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182" b="29033"/>
          <a:stretch/>
        </p:blipFill>
        <p:spPr>
          <a:xfrm>
            <a:off x="5522579" y="997915"/>
            <a:ext cx="1162902" cy="277485"/>
          </a:xfrm>
          <a:prstGeom prst="rect">
            <a:avLst/>
          </a:prstGeom>
        </p:spPr>
      </p:pic>
      <p:sp>
        <p:nvSpPr>
          <p:cNvPr id="1047" name="TextBox 1046">
            <a:extLst>
              <a:ext uri="{FF2B5EF4-FFF2-40B4-BE49-F238E27FC236}">
                <a16:creationId xmlns:a16="http://schemas.microsoft.com/office/drawing/2014/main" id="{D5A22F08-09B0-0D3C-5252-9525BA0A2570}"/>
              </a:ext>
            </a:extLst>
          </p:cNvPr>
          <p:cNvSpPr txBox="1"/>
          <p:nvPr/>
        </p:nvSpPr>
        <p:spPr>
          <a:xfrm flipH="1">
            <a:off x="4952914" y="2396809"/>
            <a:ext cx="2302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2. Connection through SSH</a:t>
            </a: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96F6AF18-0CF4-D6BA-3F9C-7B3000AF3399}"/>
              </a:ext>
            </a:extLst>
          </p:cNvPr>
          <p:cNvSpPr txBox="1"/>
          <p:nvPr/>
        </p:nvSpPr>
        <p:spPr>
          <a:xfrm flipH="1">
            <a:off x="3594066" y="748029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Roboto" panose="02000000000000000000" pitchFamily="2" charset="0"/>
                <a:ea typeface="Roboto" panose="02000000000000000000" pitchFamily="2" charset="0"/>
              </a:rPr>
              <a:t>Location A</a:t>
            </a: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EE776DEB-971B-8FC5-DF5E-0CB50627FE1E}"/>
              </a:ext>
            </a:extLst>
          </p:cNvPr>
          <p:cNvSpPr txBox="1"/>
          <p:nvPr/>
        </p:nvSpPr>
        <p:spPr>
          <a:xfrm flipH="1">
            <a:off x="7097835" y="748029"/>
            <a:ext cx="8386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Roboto" panose="02000000000000000000" pitchFamily="2" charset="0"/>
                <a:ea typeface="Roboto" panose="02000000000000000000" pitchFamily="2" charset="0"/>
              </a:rPr>
              <a:t>Location B</a:t>
            </a:r>
          </a:p>
        </p:txBody>
      </p:sp>
    </p:spTree>
    <p:extLst>
      <p:ext uri="{BB962C8B-B14F-4D97-AF65-F5344CB8AC3E}">
        <p14:creationId xmlns:p14="http://schemas.microsoft.com/office/powerpoint/2010/main" val="18525164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58E23E2-9B91-BEC1-E152-56D2E0633731}"/>
              </a:ext>
            </a:extLst>
          </p:cNvPr>
          <p:cNvGrpSpPr/>
          <p:nvPr/>
        </p:nvGrpSpPr>
        <p:grpSpPr>
          <a:xfrm>
            <a:off x="494837" y="1380104"/>
            <a:ext cx="11100725" cy="4097792"/>
            <a:chOff x="-655255" y="1249006"/>
            <a:chExt cx="13212865" cy="48774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B5CD290-809C-6A6A-E673-0204655C5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55255" y="1249006"/>
              <a:ext cx="6630325" cy="487748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2A500E0-6A60-7E28-32C1-3BF07C537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4901" y="1249006"/>
              <a:ext cx="6372709" cy="4877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5250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BE1DD27-5BC0-70A7-2968-28469DE6E8C5}"/>
              </a:ext>
            </a:extLst>
          </p:cNvPr>
          <p:cNvGrpSpPr/>
          <p:nvPr/>
        </p:nvGrpSpPr>
        <p:grpSpPr>
          <a:xfrm>
            <a:off x="414636" y="-395784"/>
            <a:ext cx="11126753" cy="7886074"/>
            <a:chOff x="414636" y="-395784"/>
            <a:chExt cx="11126753" cy="78860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3495E49-084E-0973-1CA6-2529E3A57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4636" y="-395784"/>
              <a:ext cx="11126753" cy="489653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BBE2E9A-617F-A605-81C0-E9E48F612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4636" y="4500749"/>
              <a:ext cx="11126753" cy="29895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047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006C418-B618-9899-B22E-68BF3A6940FC}"/>
              </a:ext>
            </a:extLst>
          </p:cNvPr>
          <p:cNvGrpSpPr/>
          <p:nvPr/>
        </p:nvGrpSpPr>
        <p:grpSpPr>
          <a:xfrm>
            <a:off x="931804" y="718001"/>
            <a:ext cx="10894796" cy="5421997"/>
            <a:chOff x="286912" y="718001"/>
            <a:chExt cx="10894796" cy="542199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DCFDD6-EDA0-9AA4-6710-C087895634C8}"/>
                </a:ext>
              </a:extLst>
            </p:cNvPr>
            <p:cNvSpPr/>
            <p:nvPr/>
          </p:nvSpPr>
          <p:spPr>
            <a:xfrm>
              <a:off x="286912" y="718001"/>
              <a:ext cx="10060013" cy="54219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75A0D68-0AF3-238E-A3D8-771E0B1A4A83}"/>
                </a:ext>
              </a:extLst>
            </p:cNvPr>
            <p:cNvSpPr/>
            <p:nvPr/>
          </p:nvSpPr>
          <p:spPr>
            <a:xfrm>
              <a:off x="286912" y="944346"/>
              <a:ext cx="10894796" cy="49693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DEE692-DE5B-CF3C-3CC1-2E2B13294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6912" y="1069718"/>
              <a:ext cx="4870530" cy="471856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FCF294D-391C-28EF-8950-1560B3639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6546" y="718001"/>
              <a:ext cx="5000379" cy="5421997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CEEE571-0135-7344-2031-30FCB05E786A}"/>
                </a:ext>
              </a:extLst>
            </p:cNvPr>
            <p:cNvSpPr/>
            <p:nvPr/>
          </p:nvSpPr>
          <p:spPr>
            <a:xfrm>
              <a:off x="5346546" y="718001"/>
              <a:ext cx="576868" cy="203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82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47BF2AC-D71A-C451-77AC-DDE0E21BACFA}"/>
              </a:ext>
            </a:extLst>
          </p:cNvPr>
          <p:cNvGrpSpPr/>
          <p:nvPr/>
        </p:nvGrpSpPr>
        <p:grpSpPr>
          <a:xfrm>
            <a:off x="0" y="1117344"/>
            <a:ext cx="12866445" cy="3658111"/>
            <a:chOff x="0" y="1117344"/>
            <a:chExt cx="12866445" cy="365811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31074AF-A3C7-2CBD-EBDF-5119ABF1DF79}"/>
                </a:ext>
              </a:extLst>
            </p:cNvPr>
            <p:cNvSpPr/>
            <p:nvPr/>
          </p:nvSpPr>
          <p:spPr>
            <a:xfrm>
              <a:off x="0" y="1117344"/>
              <a:ext cx="12866445" cy="3658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518ABDC-A263-153C-7FBB-CE8543F6A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435100"/>
              <a:ext cx="5616724" cy="309129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2343FD-C0EC-359F-24FF-24E1788D4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8856" y="1117344"/>
              <a:ext cx="7087589" cy="365811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1F0B87E-65CE-AA79-0A1F-9EF6473F8BB5}"/>
                </a:ext>
              </a:extLst>
            </p:cNvPr>
            <p:cNvSpPr/>
            <p:nvPr/>
          </p:nvSpPr>
          <p:spPr>
            <a:xfrm>
              <a:off x="5905500" y="1155700"/>
              <a:ext cx="279400" cy="279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7438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0C24324A-08E2-134C-50DC-AE8D0DA6BD9F}"/>
              </a:ext>
            </a:extLst>
          </p:cNvPr>
          <p:cNvGrpSpPr/>
          <p:nvPr/>
        </p:nvGrpSpPr>
        <p:grpSpPr>
          <a:xfrm>
            <a:off x="437742" y="447667"/>
            <a:ext cx="11316515" cy="6901676"/>
            <a:chOff x="437742" y="447667"/>
            <a:chExt cx="11316515" cy="69016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7420411-9349-2265-034C-FDD97EE5CBBF}"/>
                </a:ext>
              </a:extLst>
            </p:cNvPr>
            <p:cNvSpPr/>
            <p:nvPr/>
          </p:nvSpPr>
          <p:spPr>
            <a:xfrm>
              <a:off x="437742" y="447667"/>
              <a:ext cx="11316515" cy="6901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09E4F2-91DF-EC53-5702-E6F8CF80B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743" y="447667"/>
              <a:ext cx="11316514" cy="3069512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7D1F7F3-83F5-1A8E-E608-B3D1A9FBEDED}"/>
                </a:ext>
              </a:extLst>
            </p:cNvPr>
            <p:cNvGrpSpPr/>
            <p:nvPr/>
          </p:nvGrpSpPr>
          <p:grpSpPr>
            <a:xfrm>
              <a:off x="1279571" y="3695256"/>
              <a:ext cx="4990600" cy="3654087"/>
              <a:chOff x="8961569" y="1707928"/>
              <a:chExt cx="4319542" cy="316274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8583D29-775B-B28F-B2CA-DFA5B170CF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61570" y="1707929"/>
                <a:ext cx="4319541" cy="3162741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5BB1E9B-D749-212D-2809-6A33AC98D9D1}"/>
                  </a:ext>
                </a:extLst>
              </p:cNvPr>
              <p:cNvSpPr/>
              <p:nvPr/>
            </p:nvSpPr>
            <p:spPr>
              <a:xfrm>
                <a:off x="8961569" y="1707928"/>
                <a:ext cx="190500" cy="780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34307BB-0862-59CF-544F-001EE3818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76572" y="4170683"/>
              <a:ext cx="4591691" cy="28483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0147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37BB10C-D28A-BF62-2092-DDB99A8E1A4E}"/>
              </a:ext>
            </a:extLst>
          </p:cNvPr>
          <p:cNvGrpSpPr/>
          <p:nvPr/>
        </p:nvGrpSpPr>
        <p:grpSpPr>
          <a:xfrm>
            <a:off x="1759326" y="847261"/>
            <a:ext cx="8673348" cy="4802427"/>
            <a:chOff x="108702" y="113836"/>
            <a:chExt cx="11974596" cy="66303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60E6274-17CA-7268-EDA5-45E5B48E1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702" y="113837"/>
              <a:ext cx="11974596" cy="66303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C8CFD8-F09C-6E6D-05C3-F63F1B5F6C2D}"/>
                </a:ext>
              </a:extLst>
            </p:cNvPr>
            <p:cNvSpPr/>
            <p:nvPr/>
          </p:nvSpPr>
          <p:spPr>
            <a:xfrm>
              <a:off x="108702" y="113836"/>
              <a:ext cx="486384" cy="2054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1751ABD-F7A6-06F1-F809-68B9AB1C1DA6}"/>
                </a:ext>
              </a:extLst>
            </p:cNvPr>
            <p:cNvSpPr/>
            <p:nvPr/>
          </p:nvSpPr>
          <p:spPr>
            <a:xfrm>
              <a:off x="6981942" y="113836"/>
              <a:ext cx="486384" cy="2054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7605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3231ED-8C31-7585-BF20-D8C87BD93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722"/>
          <a:stretch/>
        </p:blipFill>
        <p:spPr>
          <a:xfrm>
            <a:off x="1740843" y="0"/>
            <a:ext cx="8710313" cy="276225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165F5D0-B114-D440-D70C-1D1219CE552B}"/>
              </a:ext>
            </a:extLst>
          </p:cNvPr>
          <p:cNvGrpSpPr/>
          <p:nvPr/>
        </p:nvGrpSpPr>
        <p:grpSpPr>
          <a:xfrm>
            <a:off x="1740843" y="3287264"/>
            <a:ext cx="8832906" cy="2636143"/>
            <a:chOff x="1740843" y="3287264"/>
            <a:chExt cx="8832906" cy="263614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516F0B1-4749-813E-A10D-6044DBE2A0A6}"/>
                </a:ext>
              </a:extLst>
            </p:cNvPr>
            <p:cNvSpPr/>
            <p:nvPr/>
          </p:nvSpPr>
          <p:spPr>
            <a:xfrm>
              <a:off x="1740843" y="3287264"/>
              <a:ext cx="8832906" cy="26361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18DA34E-C3F2-7C4B-B320-A4937087D5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828" b="5306"/>
            <a:stretch/>
          </p:blipFill>
          <p:spPr>
            <a:xfrm>
              <a:off x="1740843" y="3362323"/>
              <a:ext cx="5830114" cy="248602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7CEF5B0-17C5-75A1-3D97-5F4DADBF1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94020" y="3287264"/>
              <a:ext cx="2879729" cy="26361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1814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A88DF4F-2BDA-9C41-2F8A-3E5F7FC1EBF5}"/>
              </a:ext>
            </a:extLst>
          </p:cNvPr>
          <p:cNvGrpSpPr/>
          <p:nvPr/>
        </p:nvGrpSpPr>
        <p:grpSpPr>
          <a:xfrm>
            <a:off x="266700" y="1308552"/>
            <a:ext cx="11582400" cy="3630705"/>
            <a:chOff x="266700" y="1308552"/>
            <a:chExt cx="11582400" cy="36307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5542375-3950-C39C-3BE8-D8534558A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700" y="1308552"/>
              <a:ext cx="11582400" cy="363070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EA72295-C2BC-CDA3-742B-C2D059617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625" y="1718127"/>
              <a:ext cx="3315930" cy="156799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941097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68446B7-E9B9-4DE4-3C2A-3CBC79F5C754}"/>
              </a:ext>
            </a:extLst>
          </p:cNvPr>
          <p:cNvGrpSpPr/>
          <p:nvPr/>
        </p:nvGrpSpPr>
        <p:grpSpPr>
          <a:xfrm>
            <a:off x="830730" y="2390426"/>
            <a:ext cx="10556576" cy="3036300"/>
            <a:chOff x="830730" y="2390426"/>
            <a:chExt cx="10556576" cy="30363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56A493D-4B0D-472C-81A6-4F1298013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0730" y="2390426"/>
              <a:ext cx="6646841" cy="30363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9BADD4-C69C-001C-EF63-E45A8C363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89224" y="2390426"/>
              <a:ext cx="3598082" cy="30363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3374506-0B79-8669-7AF1-01A5A790F970}"/>
                </a:ext>
              </a:extLst>
            </p:cNvPr>
            <p:cNvSpPr/>
            <p:nvPr/>
          </p:nvSpPr>
          <p:spPr>
            <a:xfrm>
              <a:off x="4760005" y="2922662"/>
              <a:ext cx="1093863" cy="1666429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4D6514-CD29-E780-C878-64241B6EF22E}"/>
                </a:ext>
              </a:extLst>
            </p:cNvPr>
            <p:cNvSpPr/>
            <p:nvPr/>
          </p:nvSpPr>
          <p:spPr>
            <a:xfrm>
              <a:off x="4760005" y="4751463"/>
              <a:ext cx="1093863" cy="565256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DE8253F-D3A3-1B28-D45F-7B88CD2E86C2}"/>
                </a:ext>
              </a:extLst>
            </p:cNvPr>
            <p:cNvSpPr/>
            <p:nvPr/>
          </p:nvSpPr>
          <p:spPr>
            <a:xfrm>
              <a:off x="4760005" y="2555017"/>
              <a:ext cx="1093863" cy="205273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5018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ifferent companies&#10;&#10;Description automatically generated with medium confidence">
            <a:extLst>
              <a:ext uri="{FF2B5EF4-FFF2-40B4-BE49-F238E27FC236}">
                <a16:creationId xmlns:a16="http://schemas.microsoft.com/office/drawing/2014/main" id="{5CD3F81E-111F-F57F-E416-F440D7A97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923" y="0"/>
            <a:ext cx="80181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39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531D59D0-99A5-A5FA-7E00-4764E4B8DA83}"/>
              </a:ext>
            </a:extLst>
          </p:cNvPr>
          <p:cNvSpPr/>
          <p:nvPr/>
        </p:nvSpPr>
        <p:spPr>
          <a:xfrm>
            <a:off x="2598874" y="282021"/>
            <a:ext cx="7459935" cy="52003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E2E4EE1-A8F4-52CB-F519-72F196804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313" y="324996"/>
            <a:ext cx="3275926" cy="112685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3DCBE04-1534-3313-7E51-90FDBA29B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313" y="2049153"/>
            <a:ext cx="3275926" cy="18025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2C355150-8681-B8A7-26F5-750ADDFAF025}"/>
              </a:ext>
            </a:extLst>
          </p:cNvPr>
          <p:cNvSpPr/>
          <p:nvPr/>
        </p:nvSpPr>
        <p:spPr>
          <a:xfrm>
            <a:off x="4226776" y="2459108"/>
            <a:ext cx="1683001" cy="19617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58E684A6-E1F1-4092-D395-8113CB638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834" y="376065"/>
            <a:ext cx="3539167" cy="13890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6BA79F8-B714-1292-43C7-90604E8E5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8834" y="2242431"/>
            <a:ext cx="3539167" cy="16093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E3CD5CC-8DD6-025F-DF0E-C94ED328FCB6}"/>
              </a:ext>
            </a:extLst>
          </p:cNvPr>
          <p:cNvCxnSpPr>
            <a:cxnSpLocks/>
          </p:cNvCxnSpPr>
          <p:nvPr/>
        </p:nvCxnSpPr>
        <p:spPr>
          <a:xfrm>
            <a:off x="4449453" y="1282044"/>
            <a:ext cx="0" cy="1068108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DCAFD7C-D66D-2BCF-1077-74747ED721C5}"/>
              </a:ext>
            </a:extLst>
          </p:cNvPr>
          <p:cNvCxnSpPr>
            <a:cxnSpLocks/>
          </p:cNvCxnSpPr>
          <p:nvPr/>
        </p:nvCxnSpPr>
        <p:spPr>
          <a:xfrm flipV="1">
            <a:off x="6023727" y="1696823"/>
            <a:ext cx="358221" cy="754144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EEA5602-A308-C444-170A-07E7FB686F62}"/>
              </a:ext>
            </a:extLst>
          </p:cNvPr>
          <p:cNvCxnSpPr>
            <a:cxnSpLocks/>
          </p:cNvCxnSpPr>
          <p:nvPr/>
        </p:nvCxnSpPr>
        <p:spPr>
          <a:xfrm>
            <a:off x="8238417" y="1861848"/>
            <a:ext cx="0" cy="304517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44977DC1-C544-4707-03BE-907EDEB8A88E}"/>
              </a:ext>
            </a:extLst>
          </p:cNvPr>
          <p:cNvSpPr/>
          <p:nvPr/>
        </p:nvSpPr>
        <p:spPr>
          <a:xfrm>
            <a:off x="7099575" y="2836681"/>
            <a:ext cx="1024339" cy="17481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36EFE94-B44E-5EDB-B944-3CDF905945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8313" y="4262876"/>
            <a:ext cx="3275926" cy="118431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EAD0F666-F6E4-28FF-D24C-8A8EF2492D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1948" y="4684053"/>
            <a:ext cx="3248478" cy="247685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095B8BF-43E0-1DF8-12A6-7E14F816C1C4}"/>
              </a:ext>
            </a:extLst>
          </p:cNvPr>
          <p:cNvCxnSpPr>
            <a:cxnSpLocks/>
          </p:cNvCxnSpPr>
          <p:nvPr/>
        </p:nvCxnSpPr>
        <p:spPr>
          <a:xfrm>
            <a:off x="7682235" y="3011497"/>
            <a:ext cx="0" cy="156993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303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5D6616A6-D9F5-5347-7E6E-D661A3DC9C45}"/>
              </a:ext>
            </a:extLst>
          </p:cNvPr>
          <p:cNvSpPr/>
          <p:nvPr/>
        </p:nvSpPr>
        <p:spPr>
          <a:xfrm>
            <a:off x="738567" y="464397"/>
            <a:ext cx="7889101" cy="4886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A0CA3EED-EBD9-7255-5E51-805F7F9FF8D7}"/>
              </a:ext>
            </a:extLst>
          </p:cNvPr>
          <p:cNvSpPr/>
          <p:nvPr/>
        </p:nvSpPr>
        <p:spPr>
          <a:xfrm>
            <a:off x="1429430" y="464398"/>
            <a:ext cx="7141534" cy="1038457"/>
          </a:xfrm>
          <a:prstGeom prst="parallelogram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1F786151-8E76-3BB7-7DF9-B8E9A70D35D5}"/>
              </a:ext>
            </a:extLst>
          </p:cNvPr>
          <p:cNvSpPr/>
          <p:nvPr/>
        </p:nvSpPr>
        <p:spPr>
          <a:xfrm>
            <a:off x="1429430" y="1588755"/>
            <a:ext cx="7141534" cy="738030"/>
          </a:xfrm>
          <a:prstGeom prst="parallelogram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6949FE97-037F-4008-A38F-9BEB314D5557}"/>
              </a:ext>
            </a:extLst>
          </p:cNvPr>
          <p:cNvSpPr/>
          <p:nvPr/>
        </p:nvSpPr>
        <p:spPr>
          <a:xfrm>
            <a:off x="1429430" y="3311088"/>
            <a:ext cx="7141534" cy="1108913"/>
          </a:xfrm>
          <a:prstGeom prst="parallelogram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Parallelogram 123">
            <a:extLst>
              <a:ext uri="{FF2B5EF4-FFF2-40B4-BE49-F238E27FC236}">
                <a16:creationId xmlns:a16="http://schemas.microsoft.com/office/drawing/2014/main" id="{1327624E-35AF-5617-24B5-F820A0ADE4E8}"/>
              </a:ext>
            </a:extLst>
          </p:cNvPr>
          <p:cNvSpPr/>
          <p:nvPr/>
        </p:nvSpPr>
        <p:spPr>
          <a:xfrm>
            <a:off x="1429430" y="2421476"/>
            <a:ext cx="7141534" cy="811833"/>
          </a:xfrm>
          <a:prstGeom prst="parallelogram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엑셀 로고 뛰어나다 심벌 마크 - Pixabay의 무료 이미지 - Pixabay">
            <a:extLst>
              <a:ext uri="{FF2B5EF4-FFF2-40B4-BE49-F238E27FC236}">
                <a16:creationId xmlns:a16="http://schemas.microsoft.com/office/drawing/2014/main" id="{D06DEE7E-313E-8D38-31B1-A52E0805E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735" y="4625591"/>
            <a:ext cx="662642" cy="44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arallelogram 6">
            <a:extLst>
              <a:ext uri="{FF2B5EF4-FFF2-40B4-BE49-F238E27FC236}">
                <a16:creationId xmlns:a16="http://schemas.microsoft.com/office/drawing/2014/main" id="{C0740CBC-3407-B2EA-2C27-0860F5477CE5}"/>
              </a:ext>
            </a:extLst>
          </p:cNvPr>
          <p:cNvSpPr/>
          <p:nvPr/>
        </p:nvSpPr>
        <p:spPr>
          <a:xfrm>
            <a:off x="1665809" y="556760"/>
            <a:ext cx="1600543" cy="701876"/>
          </a:xfrm>
          <a:prstGeom prst="parallelogram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Umbrella project</a:t>
            </a:r>
          </a:p>
          <a:p>
            <a:pPr algn="ctr"/>
            <a:r>
              <a:rPr lang="en-US" altLang="ko-KR" sz="1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PRJNA838579</a:t>
            </a:r>
            <a:endParaRPr lang="ko-KR" altLang="en-US" sz="1000" dirty="0">
              <a:solidFill>
                <a:schemeClr val="tx1"/>
              </a:solidFill>
              <a:latin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C136D2AA-3A7E-D204-6716-6563A30ABD09}"/>
              </a:ext>
            </a:extLst>
          </p:cNvPr>
          <p:cNvSpPr/>
          <p:nvPr/>
        </p:nvSpPr>
        <p:spPr>
          <a:xfrm>
            <a:off x="3316773" y="718685"/>
            <a:ext cx="1682185" cy="701876"/>
          </a:xfrm>
          <a:prstGeom prst="parallelogram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Sub-project</a:t>
            </a: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Transcriptome</a:t>
            </a: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(RNA-seq)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rPr>
              <a:t>PRJNA838583</a:t>
            </a:r>
            <a:endParaRPr lang="ko-KR" altLang="en-US" sz="1000" dirty="0">
              <a:solidFill>
                <a:schemeClr val="tx1"/>
              </a:solidFill>
              <a:latin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F73E10FD-13E5-4E65-9B95-5EC0398B3202}"/>
              </a:ext>
            </a:extLst>
          </p:cNvPr>
          <p:cNvSpPr/>
          <p:nvPr/>
        </p:nvSpPr>
        <p:spPr>
          <a:xfrm>
            <a:off x="4955218" y="718685"/>
            <a:ext cx="1682185" cy="701876"/>
          </a:xfrm>
          <a:prstGeom prst="parallelogram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Sub-project</a:t>
            </a: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Epigenomics</a:t>
            </a: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altLang="ko-KR" sz="10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ChIP</a:t>
            </a:r>
            <a:r>
              <a:rPr lang="en-US" altLang="ko-K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-seq)</a:t>
            </a:r>
          </a:p>
          <a:p>
            <a:pPr algn="ctr"/>
            <a:r>
              <a:rPr lang="en-US" altLang="ko-KR" sz="1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PRJNA838586</a:t>
            </a:r>
            <a:endParaRPr lang="ko-KR" altLang="en-US" sz="1000" dirty="0">
              <a:solidFill>
                <a:schemeClr val="tx1"/>
              </a:solidFill>
              <a:latin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6E83CB20-7EE8-050F-9E9E-5C2E6C8719E3}"/>
              </a:ext>
            </a:extLst>
          </p:cNvPr>
          <p:cNvSpPr/>
          <p:nvPr/>
        </p:nvSpPr>
        <p:spPr>
          <a:xfrm>
            <a:off x="6593663" y="718685"/>
            <a:ext cx="1682185" cy="701876"/>
          </a:xfrm>
          <a:prstGeom prst="parallelogram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Sub-project</a:t>
            </a: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Epigenomics</a:t>
            </a: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(MBD-seq)</a:t>
            </a:r>
          </a:p>
          <a:p>
            <a:pPr algn="ctr"/>
            <a:r>
              <a:rPr lang="en-US" altLang="ko-KR" sz="1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PRJNA838585</a:t>
            </a:r>
            <a:endParaRPr lang="ko-KR" altLang="en-US" sz="1000" dirty="0">
              <a:solidFill>
                <a:schemeClr val="tx1"/>
              </a:solidFill>
              <a:latin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3B8232-D935-B07A-5986-AED87CD20DF9}"/>
              </a:ext>
            </a:extLst>
          </p:cNvPr>
          <p:cNvSpPr txBox="1"/>
          <p:nvPr/>
        </p:nvSpPr>
        <p:spPr>
          <a:xfrm flipH="1">
            <a:off x="995847" y="2624425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atin typeface="Roboto" panose="02000000000000000000" pitchFamily="2" charset="0"/>
                <a:ea typeface="Roboto" panose="02000000000000000000" pitchFamily="2" charset="0"/>
              </a:rPr>
              <a:t>SRA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277D20-2D71-5040-2762-7533F3793C66}"/>
              </a:ext>
            </a:extLst>
          </p:cNvPr>
          <p:cNvSpPr txBox="1"/>
          <p:nvPr/>
        </p:nvSpPr>
        <p:spPr>
          <a:xfrm flipH="1">
            <a:off x="989436" y="3646466"/>
            <a:ext cx="526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Roboto" panose="02000000000000000000" pitchFamily="2" charset="0"/>
                <a:ea typeface="Roboto" panose="02000000000000000000" pitchFamily="2" charset="0"/>
              </a:rPr>
              <a:t>GEO</a:t>
            </a:r>
            <a:endParaRPr lang="ko-KR" altLang="en-US" sz="1400" b="1" dirty="0">
              <a:latin typeface="Roboto" panose="020000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4578A2-0752-BCCC-B0C7-2945760B5A68}"/>
              </a:ext>
            </a:extLst>
          </p:cNvPr>
          <p:cNvSpPr txBox="1"/>
          <p:nvPr/>
        </p:nvSpPr>
        <p:spPr>
          <a:xfrm flipH="1">
            <a:off x="755398" y="713054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latin typeface="Roboto" panose="02000000000000000000" pitchFamily="2" charset="0"/>
                <a:ea typeface="Roboto" panose="02000000000000000000" pitchFamily="2" charset="0"/>
              </a:rPr>
              <a:t>BioProject</a:t>
            </a:r>
            <a:endParaRPr lang="ko-KR" altLang="en-US" sz="1400" b="1" dirty="0">
              <a:latin typeface="Roboto" panose="02000000000000000000" pitchFamily="2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5749018-9AB6-FD4C-EEB0-2B1AE6AEAD94}"/>
              </a:ext>
            </a:extLst>
          </p:cNvPr>
          <p:cNvCxnSpPr>
            <a:cxnSpLocks/>
            <a:stCxn id="7" idx="2"/>
            <a:endCxn id="8" idx="5"/>
          </p:cNvCxnSpPr>
          <p:nvPr/>
        </p:nvCxnSpPr>
        <p:spPr>
          <a:xfrm>
            <a:off x="3178618" y="907698"/>
            <a:ext cx="225890" cy="1619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24044F1-7212-527C-CF2C-E4847AD0D609}"/>
              </a:ext>
            </a:extLst>
          </p:cNvPr>
          <p:cNvSpPr txBox="1"/>
          <p:nvPr/>
        </p:nvSpPr>
        <p:spPr>
          <a:xfrm flipH="1">
            <a:off x="738567" y="1792458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latin typeface="Roboto" panose="02000000000000000000" pitchFamily="2" charset="0"/>
                <a:ea typeface="Roboto" panose="02000000000000000000" pitchFamily="2" charset="0"/>
              </a:rPr>
              <a:t>BioSample</a:t>
            </a:r>
            <a:endParaRPr lang="ko-KR" altLang="en-US" sz="1400" b="1" dirty="0">
              <a:latin typeface="Roboto" panose="02000000000000000000" pitchFamily="2" charset="0"/>
            </a:endParaRPr>
          </a:p>
        </p:txBody>
      </p:sp>
      <p:sp>
        <p:nvSpPr>
          <p:cNvPr id="43" name="Parallelogram 42">
            <a:extLst>
              <a:ext uri="{FF2B5EF4-FFF2-40B4-BE49-F238E27FC236}">
                <a16:creationId xmlns:a16="http://schemas.microsoft.com/office/drawing/2014/main" id="{F897FCD9-DA09-F8C6-11ED-4E04F428D8A4}"/>
              </a:ext>
            </a:extLst>
          </p:cNvPr>
          <p:cNvSpPr/>
          <p:nvPr/>
        </p:nvSpPr>
        <p:spPr>
          <a:xfrm>
            <a:off x="3316773" y="1698183"/>
            <a:ext cx="1682185" cy="527330"/>
          </a:xfrm>
          <a:prstGeom prst="parallelogram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Sample</a:t>
            </a:r>
            <a:endParaRPr lang="en-US" altLang="ko-KR" sz="1000" dirty="0">
              <a:solidFill>
                <a:schemeClr val="tx1"/>
              </a:solidFill>
              <a:latin typeface="Roboto" panose="02000000000000000000" pitchFamily="2" charset="0"/>
              <a:cs typeface="Arial" panose="020B0604020202020204" pitchFamily="34" charset="0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rPr>
              <a:t>SAMN IDs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rPr>
              <a:t>n = 22</a:t>
            </a:r>
            <a:endParaRPr lang="ko-KR" altLang="en-US" sz="1000" dirty="0">
              <a:solidFill>
                <a:schemeClr val="tx1"/>
              </a:solidFill>
              <a:latin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4" name="Parallelogram 43">
            <a:extLst>
              <a:ext uri="{FF2B5EF4-FFF2-40B4-BE49-F238E27FC236}">
                <a16:creationId xmlns:a16="http://schemas.microsoft.com/office/drawing/2014/main" id="{A6E60066-7A9A-5085-8436-4DFB3512C48B}"/>
              </a:ext>
            </a:extLst>
          </p:cNvPr>
          <p:cNvSpPr/>
          <p:nvPr/>
        </p:nvSpPr>
        <p:spPr>
          <a:xfrm>
            <a:off x="4955218" y="1698183"/>
            <a:ext cx="1682185" cy="527330"/>
          </a:xfrm>
          <a:prstGeom prst="parallelogram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Sample</a:t>
            </a:r>
            <a:endParaRPr lang="en-US" altLang="ko-KR" sz="1000" dirty="0">
              <a:solidFill>
                <a:schemeClr val="tx1"/>
              </a:solidFill>
              <a:latin typeface="Roboto" panose="02000000000000000000" pitchFamily="2" charset="0"/>
              <a:cs typeface="Arial" panose="020B0604020202020204" pitchFamily="34" charset="0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rPr>
              <a:t>SAMN IDs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rPr>
              <a:t>n = 131</a:t>
            </a:r>
            <a:endParaRPr lang="ko-KR" altLang="en-US" sz="1000" dirty="0">
              <a:solidFill>
                <a:schemeClr val="tx1"/>
              </a:solidFill>
              <a:latin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5" name="Parallelogram 44">
            <a:extLst>
              <a:ext uri="{FF2B5EF4-FFF2-40B4-BE49-F238E27FC236}">
                <a16:creationId xmlns:a16="http://schemas.microsoft.com/office/drawing/2014/main" id="{36EC21B3-D604-64B1-B01F-CAEF4FA82FE2}"/>
              </a:ext>
            </a:extLst>
          </p:cNvPr>
          <p:cNvSpPr/>
          <p:nvPr/>
        </p:nvSpPr>
        <p:spPr>
          <a:xfrm>
            <a:off x="6593663" y="1698183"/>
            <a:ext cx="1682185" cy="527330"/>
          </a:xfrm>
          <a:prstGeom prst="parallelogram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Sample</a:t>
            </a:r>
            <a:endParaRPr lang="en-US" altLang="ko-KR" sz="1000" dirty="0">
              <a:solidFill>
                <a:schemeClr val="tx1"/>
              </a:solidFill>
              <a:latin typeface="Roboto" panose="02000000000000000000" pitchFamily="2" charset="0"/>
              <a:cs typeface="Arial" panose="020B0604020202020204" pitchFamily="34" charset="0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rPr>
              <a:t>SAMN IDs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rPr>
              <a:t>n = 33</a:t>
            </a:r>
            <a:endParaRPr lang="ko-KR" altLang="en-US" sz="1000" dirty="0">
              <a:solidFill>
                <a:schemeClr val="tx1"/>
              </a:solidFill>
              <a:latin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7" name="Parallelogram 46">
            <a:extLst>
              <a:ext uri="{FF2B5EF4-FFF2-40B4-BE49-F238E27FC236}">
                <a16:creationId xmlns:a16="http://schemas.microsoft.com/office/drawing/2014/main" id="{F8871306-AF39-3F60-6F5E-5AA3E4FCF746}"/>
              </a:ext>
            </a:extLst>
          </p:cNvPr>
          <p:cNvSpPr/>
          <p:nvPr/>
        </p:nvSpPr>
        <p:spPr>
          <a:xfrm>
            <a:off x="3316773" y="2535467"/>
            <a:ext cx="1682185" cy="580063"/>
          </a:xfrm>
          <a:prstGeom prst="parallelogram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SRP375422</a:t>
            </a:r>
            <a:endParaRPr lang="en-US" altLang="ko-KR" sz="1000" dirty="0">
              <a:solidFill>
                <a:schemeClr val="tx1"/>
              </a:solidFill>
              <a:latin typeface="Roboto" panose="02000000000000000000" pitchFamily="2" charset="0"/>
              <a:cs typeface="Arial" panose="020B0604020202020204" pitchFamily="34" charset="0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rPr>
              <a:t>SRS/SRX/SRR IDs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rPr>
              <a:t>n = 22</a:t>
            </a:r>
            <a:endParaRPr lang="ko-KR" altLang="en-US" sz="1000" dirty="0">
              <a:solidFill>
                <a:schemeClr val="tx1"/>
              </a:solidFill>
              <a:latin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FF0640-3324-8495-6269-D3BC675FF97F}"/>
              </a:ext>
            </a:extLst>
          </p:cNvPr>
          <p:cNvSpPr/>
          <p:nvPr/>
        </p:nvSpPr>
        <p:spPr>
          <a:xfrm>
            <a:off x="4955218" y="2535467"/>
            <a:ext cx="1682185" cy="580063"/>
          </a:xfrm>
          <a:prstGeom prst="parallelogram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SRP375418</a:t>
            </a:r>
            <a:endParaRPr lang="en-US" altLang="ko-KR" sz="1000" dirty="0">
              <a:solidFill>
                <a:schemeClr val="tx1"/>
              </a:solidFill>
              <a:latin typeface="Roboto" panose="02000000000000000000" pitchFamily="2" charset="0"/>
              <a:cs typeface="Arial" panose="020B0604020202020204" pitchFamily="34" charset="0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rPr>
              <a:t>SRS/SRX/SRR IDs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rPr>
              <a:t>n = 131</a:t>
            </a:r>
            <a:endParaRPr lang="ko-KR" altLang="en-US" sz="1000" dirty="0">
              <a:solidFill>
                <a:schemeClr val="tx1"/>
              </a:solidFill>
              <a:latin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9" name="Parallelogram 48">
            <a:extLst>
              <a:ext uri="{FF2B5EF4-FFF2-40B4-BE49-F238E27FC236}">
                <a16:creationId xmlns:a16="http://schemas.microsoft.com/office/drawing/2014/main" id="{554D86EE-64E2-305A-E1FE-06FA5CDB7639}"/>
              </a:ext>
            </a:extLst>
          </p:cNvPr>
          <p:cNvSpPr/>
          <p:nvPr/>
        </p:nvSpPr>
        <p:spPr>
          <a:xfrm>
            <a:off x="6593663" y="2535467"/>
            <a:ext cx="1682185" cy="580063"/>
          </a:xfrm>
          <a:prstGeom prst="parallelogram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SRP375405</a:t>
            </a:r>
            <a:endParaRPr lang="en-US" altLang="ko-KR" sz="1000" dirty="0">
              <a:solidFill>
                <a:schemeClr val="tx1"/>
              </a:solidFill>
              <a:latin typeface="Roboto" panose="02000000000000000000" pitchFamily="2" charset="0"/>
              <a:cs typeface="Arial" panose="020B0604020202020204" pitchFamily="34" charset="0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rPr>
              <a:t>SRS/SRX/SRR IDs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rPr>
              <a:t>n = 33</a:t>
            </a:r>
            <a:endParaRPr lang="ko-KR" altLang="en-US" sz="1000" dirty="0">
              <a:solidFill>
                <a:schemeClr val="tx1"/>
              </a:solidFill>
              <a:latin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0" name="Parallelogram 49">
            <a:extLst>
              <a:ext uri="{FF2B5EF4-FFF2-40B4-BE49-F238E27FC236}">
                <a16:creationId xmlns:a16="http://schemas.microsoft.com/office/drawing/2014/main" id="{B39316A5-155A-76A4-08E4-46C3FF4C0107}"/>
              </a:ext>
            </a:extLst>
          </p:cNvPr>
          <p:cNvSpPr/>
          <p:nvPr/>
        </p:nvSpPr>
        <p:spPr>
          <a:xfrm>
            <a:off x="1691020" y="3379785"/>
            <a:ext cx="1600543" cy="701876"/>
          </a:xfrm>
          <a:prstGeom prst="parallelogram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SuperSeries</a:t>
            </a:r>
            <a:endParaRPr lang="en-US" altLang="ko-KR" sz="1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GSE203107</a:t>
            </a:r>
            <a:endParaRPr lang="ko-KR" altLang="en-US" sz="1000" dirty="0">
              <a:solidFill>
                <a:schemeClr val="tx1"/>
              </a:solidFill>
              <a:latin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1" name="Parallelogram 50">
            <a:extLst>
              <a:ext uri="{FF2B5EF4-FFF2-40B4-BE49-F238E27FC236}">
                <a16:creationId xmlns:a16="http://schemas.microsoft.com/office/drawing/2014/main" id="{2F3E06BF-878D-D5CE-4349-26F0D87B6196}"/>
              </a:ext>
            </a:extLst>
          </p:cNvPr>
          <p:cNvSpPr/>
          <p:nvPr/>
        </p:nvSpPr>
        <p:spPr>
          <a:xfrm>
            <a:off x="3316773" y="3582816"/>
            <a:ext cx="1682185" cy="772064"/>
          </a:xfrm>
          <a:prstGeom prst="parallelogram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SubSeries</a:t>
            </a:r>
            <a:r>
              <a:rPr lang="en-US" altLang="ko-K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(RNA)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rPr>
              <a:t>GSE203106</a:t>
            </a: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Library</a:t>
            </a:r>
            <a:endParaRPr lang="en-US" altLang="ko-KR" sz="1000" dirty="0">
              <a:solidFill>
                <a:schemeClr val="tx1"/>
              </a:solidFill>
              <a:latin typeface="Roboto" panose="02000000000000000000" pitchFamily="2" charset="0"/>
              <a:cs typeface="Arial" panose="020B0604020202020204" pitchFamily="34" charset="0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rPr>
              <a:t>GSM IDs n = 22</a:t>
            </a:r>
            <a:endParaRPr lang="ko-KR" altLang="en-US" sz="1000" dirty="0">
              <a:solidFill>
                <a:schemeClr val="tx1"/>
              </a:solidFill>
              <a:latin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2" name="Parallelogram 51">
            <a:extLst>
              <a:ext uri="{FF2B5EF4-FFF2-40B4-BE49-F238E27FC236}">
                <a16:creationId xmlns:a16="http://schemas.microsoft.com/office/drawing/2014/main" id="{DD5DEFF0-D827-FDB2-1741-68D95E8BBE03}"/>
              </a:ext>
            </a:extLst>
          </p:cNvPr>
          <p:cNvSpPr/>
          <p:nvPr/>
        </p:nvSpPr>
        <p:spPr>
          <a:xfrm>
            <a:off x="4955218" y="3582816"/>
            <a:ext cx="1682185" cy="772064"/>
          </a:xfrm>
          <a:prstGeom prst="parallelogram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SubSeries</a:t>
            </a:r>
            <a:r>
              <a:rPr lang="en-US" altLang="ko-K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(</a:t>
            </a:r>
            <a:r>
              <a:rPr lang="en-US" altLang="ko-KR" sz="10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ChIP</a:t>
            </a:r>
            <a:r>
              <a:rPr lang="en-US" altLang="ko-K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)</a:t>
            </a:r>
          </a:p>
          <a:p>
            <a:pPr algn="ctr"/>
            <a:r>
              <a:rPr lang="en-US" altLang="ko-KR" sz="1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GSE203104</a:t>
            </a: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Library</a:t>
            </a:r>
            <a:endParaRPr lang="en-US" altLang="ko-KR" sz="10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GSM </a:t>
            </a:r>
            <a:r>
              <a: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rPr>
              <a:t>IDs n = 131</a:t>
            </a:r>
            <a:endParaRPr lang="ko-KR" altLang="en-US" sz="1000" dirty="0">
              <a:solidFill>
                <a:schemeClr val="tx1"/>
              </a:solidFill>
              <a:latin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3" name="Parallelogram 52">
            <a:extLst>
              <a:ext uri="{FF2B5EF4-FFF2-40B4-BE49-F238E27FC236}">
                <a16:creationId xmlns:a16="http://schemas.microsoft.com/office/drawing/2014/main" id="{473B1255-1430-8906-6A09-BD8A216046AF}"/>
              </a:ext>
            </a:extLst>
          </p:cNvPr>
          <p:cNvSpPr/>
          <p:nvPr/>
        </p:nvSpPr>
        <p:spPr>
          <a:xfrm>
            <a:off x="6593663" y="3582816"/>
            <a:ext cx="1682185" cy="772064"/>
          </a:xfrm>
          <a:prstGeom prst="parallelogram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SubSeries</a:t>
            </a:r>
            <a:r>
              <a:rPr lang="en-US" altLang="ko-K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(MBD)</a:t>
            </a:r>
          </a:p>
          <a:p>
            <a:pPr algn="ctr"/>
            <a:r>
              <a:rPr lang="en-US" altLang="ko-KR" sz="1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GSE203105</a:t>
            </a: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Library</a:t>
            </a:r>
            <a:endParaRPr lang="en-US" altLang="ko-KR" sz="10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GSM </a:t>
            </a:r>
            <a:r>
              <a: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rPr>
              <a:t>IDs 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n= 33</a:t>
            </a:r>
            <a:endParaRPr lang="ko-KR" altLang="en-US" sz="1000" b="1" dirty="0">
              <a:solidFill>
                <a:schemeClr val="tx1"/>
              </a:solidFill>
              <a:latin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8B52ECD-285E-F299-3C3C-C9F5044BA37A}"/>
              </a:ext>
            </a:extLst>
          </p:cNvPr>
          <p:cNvCxnSpPr>
            <a:cxnSpLocks/>
            <a:stCxn id="50" idx="2"/>
            <a:endCxn id="51" idx="5"/>
          </p:cNvCxnSpPr>
          <p:nvPr/>
        </p:nvCxnSpPr>
        <p:spPr>
          <a:xfrm>
            <a:off x="3203829" y="3730723"/>
            <a:ext cx="209452" cy="2381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97C55B5-37B4-61C3-EBE3-A7FA4D7DF06D}"/>
              </a:ext>
            </a:extLst>
          </p:cNvPr>
          <p:cNvCxnSpPr>
            <a:stCxn id="8" idx="4"/>
            <a:endCxn id="43" idx="0"/>
          </p:cNvCxnSpPr>
          <p:nvPr/>
        </p:nvCxnSpPr>
        <p:spPr>
          <a:xfrm>
            <a:off x="4157866" y="1420561"/>
            <a:ext cx="0" cy="277622"/>
          </a:xfrm>
          <a:prstGeom prst="line">
            <a:avLst/>
          </a:prstGeom>
          <a:ln w="19050">
            <a:solidFill>
              <a:srgbClr val="1C1C1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A0C9C88-C768-019E-28CF-D76BB97F2012}"/>
              </a:ext>
            </a:extLst>
          </p:cNvPr>
          <p:cNvCxnSpPr>
            <a:stCxn id="9" idx="4"/>
            <a:endCxn id="44" idx="0"/>
          </p:cNvCxnSpPr>
          <p:nvPr/>
        </p:nvCxnSpPr>
        <p:spPr>
          <a:xfrm>
            <a:off x="5796311" y="1420561"/>
            <a:ext cx="0" cy="277622"/>
          </a:xfrm>
          <a:prstGeom prst="line">
            <a:avLst/>
          </a:prstGeom>
          <a:ln w="19050">
            <a:solidFill>
              <a:srgbClr val="1C1C1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C84F747-7E5D-AD56-892E-B38B77C087F5}"/>
              </a:ext>
            </a:extLst>
          </p:cNvPr>
          <p:cNvCxnSpPr>
            <a:stCxn id="10" idx="4"/>
            <a:endCxn id="45" idx="0"/>
          </p:cNvCxnSpPr>
          <p:nvPr/>
        </p:nvCxnSpPr>
        <p:spPr>
          <a:xfrm>
            <a:off x="7434756" y="1420561"/>
            <a:ext cx="0" cy="277622"/>
          </a:xfrm>
          <a:prstGeom prst="line">
            <a:avLst/>
          </a:prstGeom>
          <a:ln w="19050">
            <a:solidFill>
              <a:srgbClr val="1C1C1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9A47AA7-CC98-E0ED-6A04-B46596A4C915}"/>
              </a:ext>
            </a:extLst>
          </p:cNvPr>
          <p:cNvCxnSpPr>
            <a:stCxn id="43" idx="4"/>
            <a:endCxn id="47" idx="0"/>
          </p:cNvCxnSpPr>
          <p:nvPr/>
        </p:nvCxnSpPr>
        <p:spPr>
          <a:xfrm>
            <a:off x="4157866" y="2225513"/>
            <a:ext cx="0" cy="309954"/>
          </a:xfrm>
          <a:prstGeom prst="line">
            <a:avLst/>
          </a:prstGeom>
          <a:ln w="19050">
            <a:solidFill>
              <a:srgbClr val="1C1C1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03738A6-4243-E27B-1A36-98CF134D399C}"/>
              </a:ext>
            </a:extLst>
          </p:cNvPr>
          <p:cNvCxnSpPr>
            <a:stCxn id="44" idx="4"/>
            <a:endCxn id="48" idx="0"/>
          </p:cNvCxnSpPr>
          <p:nvPr/>
        </p:nvCxnSpPr>
        <p:spPr>
          <a:xfrm>
            <a:off x="5796311" y="2225513"/>
            <a:ext cx="0" cy="309954"/>
          </a:xfrm>
          <a:prstGeom prst="line">
            <a:avLst/>
          </a:prstGeom>
          <a:ln w="19050">
            <a:solidFill>
              <a:srgbClr val="1C1C1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5F57948-BD41-65C2-36AD-8004917F4878}"/>
              </a:ext>
            </a:extLst>
          </p:cNvPr>
          <p:cNvCxnSpPr>
            <a:stCxn id="45" idx="4"/>
            <a:endCxn id="49" idx="0"/>
          </p:cNvCxnSpPr>
          <p:nvPr/>
        </p:nvCxnSpPr>
        <p:spPr>
          <a:xfrm>
            <a:off x="7434756" y="2225513"/>
            <a:ext cx="0" cy="309954"/>
          </a:xfrm>
          <a:prstGeom prst="line">
            <a:avLst/>
          </a:prstGeom>
          <a:ln w="19050">
            <a:solidFill>
              <a:srgbClr val="1C1C1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039B02A-5135-EC48-2C1E-1332022A545E}"/>
              </a:ext>
            </a:extLst>
          </p:cNvPr>
          <p:cNvCxnSpPr>
            <a:cxnSpLocks/>
            <a:stCxn id="47" idx="4"/>
            <a:endCxn id="51" idx="0"/>
          </p:cNvCxnSpPr>
          <p:nvPr/>
        </p:nvCxnSpPr>
        <p:spPr>
          <a:xfrm>
            <a:off x="4157866" y="3115530"/>
            <a:ext cx="0" cy="467286"/>
          </a:xfrm>
          <a:prstGeom prst="line">
            <a:avLst/>
          </a:prstGeom>
          <a:ln w="19050">
            <a:solidFill>
              <a:srgbClr val="1C1C1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86D349A-58BD-7552-3991-87E070EBC147}"/>
              </a:ext>
            </a:extLst>
          </p:cNvPr>
          <p:cNvCxnSpPr>
            <a:cxnSpLocks/>
            <a:stCxn id="48" idx="4"/>
            <a:endCxn id="52" idx="0"/>
          </p:cNvCxnSpPr>
          <p:nvPr/>
        </p:nvCxnSpPr>
        <p:spPr>
          <a:xfrm>
            <a:off x="5796311" y="3115530"/>
            <a:ext cx="0" cy="467286"/>
          </a:xfrm>
          <a:prstGeom prst="line">
            <a:avLst/>
          </a:prstGeom>
          <a:ln w="19050">
            <a:solidFill>
              <a:srgbClr val="1C1C1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A8D5339-E105-A618-12E3-FCAB53F10937}"/>
              </a:ext>
            </a:extLst>
          </p:cNvPr>
          <p:cNvCxnSpPr>
            <a:cxnSpLocks/>
            <a:stCxn id="49" idx="4"/>
            <a:endCxn id="53" idx="0"/>
          </p:cNvCxnSpPr>
          <p:nvPr/>
        </p:nvCxnSpPr>
        <p:spPr>
          <a:xfrm>
            <a:off x="7434756" y="3115530"/>
            <a:ext cx="0" cy="467286"/>
          </a:xfrm>
          <a:prstGeom prst="line">
            <a:avLst/>
          </a:prstGeom>
          <a:ln w="19050">
            <a:solidFill>
              <a:srgbClr val="1C1C1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39917F4-3D03-2456-31B2-71C15357C692}"/>
              </a:ext>
            </a:extLst>
          </p:cNvPr>
          <p:cNvCxnSpPr>
            <a:stCxn id="7" idx="4"/>
            <a:endCxn id="50" idx="0"/>
          </p:cNvCxnSpPr>
          <p:nvPr/>
        </p:nvCxnSpPr>
        <p:spPr>
          <a:xfrm>
            <a:off x="2466081" y="1258636"/>
            <a:ext cx="25211" cy="2121149"/>
          </a:xfrm>
          <a:prstGeom prst="line">
            <a:avLst/>
          </a:prstGeom>
          <a:ln w="19050">
            <a:solidFill>
              <a:srgbClr val="1C1C1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3609AB1-BAE0-794A-2CD1-CADA45DCC3D5}"/>
              </a:ext>
            </a:extLst>
          </p:cNvPr>
          <p:cNvGrpSpPr/>
          <p:nvPr/>
        </p:nvGrpSpPr>
        <p:grpSpPr>
          <a:xfrm>
            <a:off x="4157866" y="4348403"/>
            <a:ext cx="3276890" cy="312756"/>
            <a:chOff x="4157866" y="4792506"/>
            <a:chExt cx="3276890" cy="493869"/>
          </a:xfrm>
        </p:grpSpPr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964BE547-DFD3-C2FA-377B-9C14B6F2AE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62832" y="4803656"/>
              <a:ext cx="0" cy="36841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B565F3B2-3F74-4BAB-5A9D-1AA456C751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6311" y="4792506"/>
              <a:ext cx="0" cy="49386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0C2F855F-0DAF-6EDE-27E6-D7AB515945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4756" y="4803656"/>
              <a:ext cx="0" cy="36841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66A8F17D-2E78-A977-2400-A90D0B5E4AF9}"/>
                </a:ext>
              </a:extLst>
            </p:cNvPr>
            <p:cNvCxnSpPr/>
            <p:nvPr/>
          </p:nvCxnSpPr>
          <p:spPr>
            <a:xfrm>
              <a:off x="4157866" y="5160925"/>
              <a:ext cx="327689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TextBox 161">
            <a:extLst>
              <a:ext uri="{FF2B5EF4-FFF2-40B4-BE49-F238E27FC236}">
                <a16:creationId xmlns:a16="http://schemas.microsoft.com/office/drawing/2014/main" id="{90502641-14F9-63A8-2DBE-B81196F51BD2}"/>
              </a:ext>
            </a:extLst>
          </p:cNvPr>
          <p:cNvSpPr txBox="1"/>
          <p:nvPr/>
        </p:nvSpPr>
        <p:spPr>
          <a:xfrm flipH="1">
            <a:off x="3690558" y="4950875"/>
            <a:ext cx="4204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When I upload the generated data to a public database, I submit the</a:t>
            </a:r>
          </a:p>
          <a:p>
            <a:pPr algn="ctr"/>
            <a:r>
              <a:rPr lang="en-US" altLang="ko-KR" sz="1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completed metadata spreadsheet to GEO depending on the data types.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17F731-ABCF-3BC6-20DB-E0646AE7300E}"/>
              </a:ext>
            </a:extLst>
          </p:cNvPr>
          <p:cNvSpPr txBox="1"/>
          <p:nvPr/>
        </p:nvSpPr>
        <p:spPr>
          <a:xfrm flipH="1">
            <a:off x="4266295" y="3155618"/>
            <a:ext cx="1435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Sample to sample</a:t>
            </a:r>
          </a:p>
          <a:p>
            <a:pPr algn="ctr"/>
            <a:r>
              <a:rPr lang="en-US" altLang="ko-KR" sz="10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GSM &lt;-&gt; SRS,ERS,DRS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407AA0B6-9BB6-9D16-092F-C49BF0EFFE73}"/>
              </a:ext>
            </a:extLst>
          </p:cNvPr>
          <p:cNvSpPr txBox="1"/>
          <p:nvPr/>
        </p:nvSpPr>
        <p:spPr>
          <a:xfrm flipH="1">
            <a:off x="4280724" y="2185512"/>
            <a:ext cx="1406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Sample to sample</a:t>
            </a:r>
          </a:p>
          <a:p>
            <a:pPr algn="ctr"/>
            <a:r>
              <a:rPr lang="en-US" altLang="ko-KR" sz="10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SRS &lt;-&gt; SAMN/EA/D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CD673B20-FCB0-07B6-63C9-BCAEA179C04C}"/>
              </a:ext>
            </a:extLst>
          </p:cNvPr>
          <p:cNvSpPr txBox="1"/>
          <p:nvPr/>
        </p:nvSpPr>
        <p:spPr>
          <a:xfrm flipH="1">
            <a:off x="1658653" y="2467636"/>
            <a:ext cx="17027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Study: </a:t>
            </a:r>
            <a:r>
              <a:rPr lang="en-US" altLang="ko-KR" sz="10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SRP,ERP,DRP</a:t>
            </a:r>
            <a:endParaRPr lang="en-US" altLang="ko-KR" sz="1000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r"/>
            <a:r>
              <a:rPr lang="en-US" altLang="ko-KR" sz="10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Sample : </a:t>
            </a:r>
            <a:r>
              <a:rPr lang="en-US" altLang="ko-KR" sz="10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SRS,ERS,DRS</a:t>
            </a:r>
            <a:endParaRPr lang="en-US" altLang="ko-KR" sz="1000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r"/>
            <a:r>
              <a:rPr lang="en-US" altLang="ko-KR" sz="10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Experiments: </a:t>
            </a:r>
            <a:r>
              <a:rPr lang="en-US" altLang="ko-KR" sz="10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SRX,ERX,DRX</a:t>
            </a:r>
          </a:p>
          <a:p>
            <a:pPr algn="r"/>
            <a:r>
              <a:rPr lang="en-US" altLang="ko-KR" sz="10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Runs</a:t>
            </a:r>
            <a:r>
              <a:rPr lang="en-US" altLang="ko-KR" sz="10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SRR,ERR,DRR</a:t>
            </a:r>
            <a:endParaRPr lang="en-US" altLang="ko-KR" sz="1000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54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3D837937-8D6A-2556-2D3F-EA8E816EE943}"/>
              </a:ext>
            </a:extLst>
          </p:cNvPr>
          <p:cNvGrpSpPr/>
          <p:nvPr/>
        </p:nvGrpSpPr>
        <p:grpSpPr>
          <a:xfrm>
            <a:off x="714147" y="142112"/>
            <a:ext cx="10407879" cy="6630926"/>
            <a:chOff x="714147" y="142112"/>
            <a:chExt cx="10407879" cy="6630926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871D8BE-D3BE-8340-8D32-D600822632E7}"/>
                </a:ext>
              </a:extLst>
            </p:cNvPr>
            <p:cNvSpPr/>
            <p:nvPr/>
          </p:nvSpPr>
          <p:spPr>
            <a:xfrm>
              <a:off x="714147" y="142112"/>
              <a:ext cx="10407879" cy="66309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43DCF1-D0AA-F843-2584-C47EA085F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4147" y="465962"/>
              <a:ext cx="5206469" cy="6307076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FA0A49-2EB0-2824-2F91-C12B66A97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7678" y="465962"/>
              <a:ext cx="5154348" cy="501646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8B2E912-1CFE-6921-82CB-6006D53AC79E}"/>
                </a:ext>
              </a:extLst>
            </p:cNvPr>
            <p:cNvSpPr txBox="1"/>
            <p:nvPr/>
          </p:nvSpPr>
          <p:spPr>
            <a:xfrm flipH="1">
              <a:off x="2579839" y="142112"/>
              <a:ext cx="14750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70C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Umbrella project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06AA390-BBA5-335B-A160-044D37666C50}"/>
                </a:ext>
              </a:extLst>
            </p:cNvPr>
            <p:cNvSpPr txBox="1"/>
            <p:nvPr/>
          </p:nvSpPr>
          <p:spPr>
            <a:xfrm flipH="1">
              <a:off x="8005281" y="142112"/>
              <a:ext cx="10791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70C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Sub-project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00709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A246C07A-0FB3-E6D5-3CB6-4E08F7B06EF2}"/>
              </a:ext>
            </a:extLst>
          </p:cNvPr>
          <p:cNvGrpSpPr/>
          <p:nvPr/>
        </p:nvGrpSpPr>
        <p:grpSpPr>
          <a:xfrm>
            <a:off x="711617" y="142112"/>
            <a:ext cx="10410409" cy="4752066"/>
            <a:chOff x="711617" y="142112"/>
            <a:chExt cx="10410409" cy="475206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A9D3ED5-A84B-166B-1720-38DD41AC8D0B}"/>
                </a:ext>
              </a:extLst>
            </p:cNvPr>
            <p:cNvSpPr/>
            <p:nvPr/>
          </p:nvSpPr>
          <p:spPr>
            <a:xfrm>
              <a:off x="714147" y="142112"/>
              <a:ext cx="10407879" cy="4752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631E9B-C8B7-9C27-3EC3-89D35ADA6598}"/>
                </a:ext>
              </a:extLst>
            </p:cNvPr>
            <p:cNvSpPr txBox="1"/>
            <p:nvPr/>
          </p:nvSpPr>
          <p:spPr>
            <a:xfrm flipH="1">
              <a:off x="2579839" y="142112"/>
              <a:ext cx="10278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solidFill>
                    <a:srgbClr val="00B05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BioSample</a:t>
              </a:r>
              <a:endParaRPr lang="en-US" altLang="ko-KR" sz="14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7B4E10-D265-1C9D-470D-94C2E3CDFD78}"/>
                </a:ext>
              </a:extLst>
            </p:cNvPr>
            <p:cNvSpPr txBox="1"/>
            <p:nvPr/>
          </p:nvSpPr>
          <p:spPr>
            <a:xfrm flipH="1">
              <a:off x="8005281" y="142112"/>
              <a:ext cx="5132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C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SRA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94869D1-0328-1260-F024-010BD3DDF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1617" y="465962"/>
              <a:ext cx="5206469" cy="2968757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3D94D94-D454-8BE5-0F46-9105685C1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7678" y="465962"/>
              <a:ext cx="5154348" cy="4428216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6604632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A60E6782-9300-ACFD-F965-BDC7E9BF22DC}"/>
              </a:ext>
            </a:extLst>
          </p:cNvPr>
          <p:cNvGrpSpPr/>
          <p:nvPr/>
        </p:nvGrpSpPr>
        <p:grpSpPr>
          <a:xfrm>
            <a:off x="0" y="0"/>
            <a:ext cx="12192000" cy="10047050"/>
            <a:chOff x="0" y="139081"/>
            <a:chExt cx="12192000" cy="100470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A9D3ED5-A84B-166B-1720-38DD41AC8D0B}"/>
                </a:ext>
              </a:extLst>
            </p:cNvPr>
            <p:cNvSpPr/>
            <p:nvPr/>
          </p:nvSpPr>
          <p:spPr>
            <a:xfrm>
              <a:off x="0" y="142112"/>
              <a:ext cx="12168547" cy="10044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631E9B-C8B7-9C27-3EC3-89D35ADA6598}"/>
                </a:ext>
              </a:extLst>
            </p:cNvPr>
            <p:cNvSpPr txBox="1"/>
            <p:nvPr/>
          </p:nvSpPr>
          <p:spPr>
            <a:xfrm flipH="1">
              <a:off x="954506" y="139081"/>
              <a:ext cx="22076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SuperSeries</a:t>
              </a:r>
              <a:r>
                <a:rPr lang="en-US" altLang="ko-KR" sz="1400" b="1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(GSE203107)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CD7C28B-DE74-6723-6BD2-EEB3F5957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53" y="580517"/>
              <a:ext cx="4069763" cy="63732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04E1491-D485-5B40-7992-2CA95351C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93216" y="580517"/>
              <a:ext cx="4069763" cy="77749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54BD8FB-3A2C-20B3-3640-004F66663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62979" y="580517"/>
              <a:ext cx="4029021" cy="960561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1B8AB16-2779-87FC-1DDC-50D97A2EF926}"/>
                </a:ext>
              </a:extLst>
            </p:cNvPr>
            <p:cNvSpPr txBox="1"/>
            <p:nvPr/>
          </p:nvSpPr>
          <p:spPr>
            <a:xfrm flipH="1">
              <a:off x="5138717" y="142112"/>
              <a:ext cx="20553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SubSeries</a:t>
              </a:r>
              <a:r>
                <a:rPr lang="en-US" altLang="ko-KR" sz="1400" b="1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(GSE203104)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331D27-2EE0-19F9-5387-5A5B372EA0EC}"/>
                </a:ext>
              </a:extLst>
            </p:cNvPr>
            <p:cNvSpPr txBox="1"/>
            <p:nvPr/>
          </p:nvSpPr>
          <p:spPr>
            <a:xfrm flipH="1">
              <a:off x="9170642" y="139081"/>
              <a:ext cx="20136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Sample (GSM6156731)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31339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0871D8BE-D3BE-8340-8D32-D600822632E7}"/>
              </a:ext>
            </a:extLst>
          </p:cNvPr>
          <p:cNvSpPr/>
          <p:nvPr/>
        </p:nvSpPr>
        <p:spPr>
          <a:xfrm>
            <a:off x="0" y="0"/>
            <a:ext cx="12191999" cy="10012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8B2E912-1CFE-6921-82CB-6006D53AC79E}"/>
              </a:ext>
            </a:extLst>
          </p:cNvPr>
          <p:cNvSpPr txBox="1"/>
          <p:nvPr/>
        </p:nvSpPr>
        <p:spPr>
          <a:xfrm flipH="1">
            <a:off x="1808730" y="2009"/>
            <a:ext cx="2480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BioProject</a:t>
            </a:r>
            <a:r>
              <a:rPr lang="ko-KR" alt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altLang="ko-KR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 Umbrella project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06AA390-BBA5-335B-A160-044D37666C50}"/>
              </a:ext>
            </a:extLst>
          </p:cNvPr>
          <p:cNvSpPr txBox="1"/>
          <p:nvPr/>
        </p:nvSpPr>
        <p:spPr>
          <a:xfrm flipH="1">
            <a:off x="8161898" y="13025"/>
            <a:ext cx="2084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BioProject</a:t>
            </a:r>
            <a:r>
              <a:rPr lang="en-US" altLang="ko-KR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- Sub-project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8DF558-A1E3-D30A-E6BA-E13A85F0928C}"/>
              </a:ext>
            </a:extLst>
          </p:cNvPr>
          <p:cNvSpPr txBox="1"/>
          <p:nvPr/>
        </p:nvSpPr>
        <p:spPr>
          <a:xfrm flipH="1">
            <a:off x="8674858" y="6183872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BioSample</a:t>
            </a:r>
            <a:endParaRPr lang="en-US" altLang="ko-KR" sz="1400" b="1" dirty="0">
              <a:solidFill>
                <a:srgbClr val="00B05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3DCF1-D0AA-F843-2584-C47EA085F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885"/>
            <a:ext cx="6067170" cy="734972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FA0A49-2EB0-2824-2F91-C12B66A97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566" y="331885"/>
            <a:ext cx="6006433" cy="584575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6BD952-A6FD-EDB5-B339-9732E7F96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567" y="6498898"/>
            <a:ext cx="6006433" cy="34249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38C516E-8870-06E6-67A2-C2A6572BC71F}"/>
              </a:ext>
            </a:extLst>
          </p:cNvPr>
          <p:cNvSpPr/>
          <p:nvPr/>
        </p:nvSpPr>
        <p:spPr>
          <a:xfrm>
            <a:off x="6185566" y="4549608"/>
            <a:ext cx="3602094" cy="139991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72E97A-FF4F-0366-DD8E-70B39A56D4B6}"/>
              </a:ext>
            </a:extLst>
          </p:cNvPr>
          <p:cNvCxnSpPr>
            <a:cxnSpLocks/>
          </p:cNvCxnSpPr>
          <p:nvPr/>
        </p:nvCxnSpPr>
        <p:spPr>
          <a:xfrm>
            <a:off x="9157481" y="4619603"/>
            <a:ext cx="0" cy="1653169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204043C-79C4-8D00-9083-2D379B6ED948}"/>
              </a:ext>
            </a:extLst>
          </p:cNvPr>
          <p:cNvSpPr/>
          <p:nvPr/>
        </p:nvSpPr>
        <p:spPr>
          <a:xfrm>
            <a:off x="94176" y="6543202"/>
            <a:ext cx="5874823" cy="139991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F90824-2963-2FA0-19AC-2F018F61D0B1}"/>
              </a:ext>
            </a:extLst>
          </p:cNvPr>
          <p:cNvCxnSpPr>
            <a:cxnSpLocks/>
          </p:cNvCxnSpPr>
          <p:nvPr/>
        </p:nvCxnSpPr>
        <p:spPr>
          <a:xfrm flipV="1">
            <a:off x="5362930" y="3429000"/>
            <a:ext cx="777062" cy="3097115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8459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9D3ED5-A84B-166B-1720-38DD41AC8D0B}"/>
              </a:ext>
            </a:extLst>
          </p:cNvPr>
          <p:cNvSpPr/>
          <p:nvPr/>
        </p:nvSpPr>
        <p:spPr>
          <a:xfrm>
            <a:off x="1" y="146130"/>
            <a:ext cx="12190818" cy="55053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7B4E10-D265-1C9D-470D-94C2E3CDFD78}"/>
              </a:ext>
            </a:extLst>
          </p:cNvPr>
          <p:cNvSpPr txBox="1"/>
          <p:nvPr/>
        </p:nvSpPr>
        <p:spPr>
          <a:xfrm flipH="1">
            <a:off x="8362792" y="146130"/>
            <a:ext cx="1622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SRA - Experiments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3D94D94-D454-8BE5-0F46-9105685C1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145" y="465961"/>
            <a:ext cx="6035855" cy="518553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C154F6-B721-F63B-5B68-341113807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5961"/>
            <a:ext cx="6096889" cy="297797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F80D24-FB8D-3374-F748-C81026068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3077" y="3502915"/>
            <a:ext cx="1882333" cy="214858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B77E57-C082-14E2-9373-DC83C5F0FF28}"/>
              </a:ext>
            </a:extLst>
          </p:cNvPr>
          <p:cNvSpPr txBox="1"/>
          <p:nvPr/>
        </p:nvSpPr>
        <p:spPr>
          <a:xfrm flipH="1">
            <a:off x="2503262" y="146130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SRA - Study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80ECC1-C85F-B49B-5650-49741A20F332}"/>
              </a:ext>
            </a:extLst>
          </p:cNvPr>
          <p:cNvSpPr/>
          <p:nvPr/>
        </p:nvSpPr>
        <p:spPr>
          <a:xfrm>
            <a:off x="4211897" y="3883036"/>
            <a:ext cx="1882332" cy="139991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01E145-2E3D-36B0-E09B-6B5B10DA259E}"/>
              </a:ext>
            </a:extLst>
          </p:cNvPr>
          <p:cNvCxnSpPr>
            <a:cxnSpLocks/>
          </p:cNvCxnSpPr>
          <p:nvPr/>
        </p:nvCxnSpPr>
        <p:spPr>
          <a:xfrm flipV="1">
            <a:off x="5317168" y="2742782"/>
            <a:ext cx="921707" cy="1210249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1964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9D3ED5-A84B-166B-1720-38DD41AC8D0B}"/>
              </a:ext>
            </a:extLst>
          </p:cNvPr>
          <p:cNvSpPr/>
          <p:nvPr/>
        </p:nvSpPr>
        <p:spPr>
          <a:xfrm>
            <a:off x="-3868813" y="90866"/>
            <a:ext cx="19906171" cy="16063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631E9B-C8B7-9C27-3EC3-89D35ADA6598}"/>
              </a:ext>
            </a:extLst>
          </p:cNvPr>
          <p:cNvSpPr txBox="1"/>
          <p:nvPr/>
        </p:nvSpPr>
        <p:spPr>
          <a:xfrm flipH="1">
            <a:off x="-1877014" y="90866"/>
            <a:ext cx="2614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GEO - </a:t>
            </a:r>
            <a:r>
              <a:rPr lang="en-US" altLang="ko-KR" sz="2400" b="1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SuperSeries</a:t>
            </a:r>
            <a:endParaRPr lang="en-US" altLang="ko-KR" sz="2400" b="1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D7C28B-DE74-6723-6BD2-EEB3F5957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68812" y="580516"/>
            <a:ext cx="6598415" cy="103331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4E1491-D485-5B40-7992-2CA95351C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094" y="580516"/>
            <a:ext cx="6598415" cy="126057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4BD8FB-3A2C-20B3-3640-004F66663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5000" y="580516"/>
            <a:ext cx="6532359" cy="155738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B8AB16-2779-87FC-1DDC-50D97A2EF926}"/>
              </a:ext>
            </a:extLst>
          </p:cNvPr>
          <p:cNvSpPr txBox="1"/>
          <p:nvPr/>
        </p:nvSpPr>
        <p:spPr>
          <a:xfrm flipH="1">
            <a:off x="4941338" y="90866"/>
            <a:ext cx="2351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GEO - </a:t>
            </a:r>
            <a:r>
              <a:rPr lang="en-US" altLang="ko-KR" sz="2400" b="1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SubSeries</a:t>
            </a:r>
            <a:endParaRPr lang="en-US" altLang="ko-KR" sz="2400" b="1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331D27-2EE0-19F9-5387-5A5B372EA0EC}"/>
              </a:ext>
            </a:extLst>
          </p:cNvPr>
          <p:cNvSpPr txBox="1"/>
          <p:nvPr/>
        </p:nvSpPr>
        <p:spPr>
          <a:xfrm flipH="1">
            <a:off x="11763531" y="90866"/>
            <a:ext cx="2015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GEO - Sample</a:t>
            </a:r>
          </a:p>
        </p:txBody>
      </p:sp>
    </p:spTree>
    <p:extLst>
      <p:ext uri="{BB962C8B-B14F-4D97-AF65-F5344CB8AC3E}">
        <p14:creationId xmlns:p14="http://schemas.microsoft.com/office/powerpoint/2010/main" val="3474035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122">
            <a:extLst>
              <a:ext uri="{FF2B5EF4-FFF2-40B4-BE49-F238E27FC236}">
                <a16:creationId xmlns:a16="http://schemas.microsoft.com/office/drawing/2014/main" id="{ED896F61-E572-7CB9-68F7-AB876B8B212D}"/>
              </a:ext>
            </a:extLst>
          </p:cNvPr>
          <p:cNvGrpSpPr/>
          <p:nvPr/>
        </p:nvGrpSpPr>
        <p:grpSpPr>
          <a:xfrm>
            <a:off x="3634609" y="1648524"/>
            <a:ext cx="4690554" cy="3560951"/>
            <a:chOff x="-4179121" y="-427448"/>
            <a:chExt cx="4690554" cy="3560951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703D857A-4228-CF0C-94C7-2E13000D5242}"/>
                </a:ext>
              </a:extLst>
            </p:cNvPr>
            <p:cNvSpPr/>
            <p:nvPr/>
          </p:nvSpPr>
          <p:spPr>
            <a:xfrm>
              <a:off x="-4179121" y="-427448"/>
              <a:ext cx="4688220" cy="35609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BE4D19C-83E9-C739-4DDE-F39BB45EB18A}"/>
                </a:ext>
              </a:extLst>
            </p:cNvPr>
            <p:cNvSpPr/>
            <p:nvPr/>
          </p:nvSpPr>
          <p:spPr>
            <a:xfrm>
              <a:off x="-4179121" y="1818144"/>
              <a:ext cx="1408254" cy="481532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3B8232-D935-B07A-5986-AED87CD20DF9}"/>
                </a:ext>
              </a:extLst>
            </p:cNvPr>
            <p:cNvSpPr txBox="1"/>
            <p:nvPr/>
          </p:nvSpPr>
          <p:spPr>
            <a:xfrm flipH="1">
              <a:off x="-2309295" y="-427448"/>
              <a:ext cx="26116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Roboto" panose="02000000000000000000" pitchFamily="2" charset="0"/>
                  <a:ea typeface="Roboto" panose="02000000000000000000" pitchFamily="2" charset="0"/>
                </a:rPr>
                <a:t>INSDC (NCBI, EMBL-EBI, DDBJ)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277D20-2D71-5040-2762-7533F3793C66}"/>
                </a:ext>
              </a:extLst>
            </p:cNvPr>
            <p:cNvSpPr txBox="1"/>
            <p:nvPr/>
          </p:nvSpPr>
          <p:spPr>
            <a:xfrm flipH="1">
              <a:off x="-4021779" y="37521"/>
              <a:ext cx="10935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highlight>
                    <a:srgbClr val="C0C0C0"/>
                  </a:highlight>
                  <a:latin typeface="Roboto" panose="02000000000000000000" pitchFamily="2" charset="0"/>
                  <a:ea typeface="Roboto" panose="02000000000000000000" pitchFamily="2" charset="0"/>
                </a:rPr>
                <a:t>NCBI’s GEO</a:t>
              </a:r>
              <a:endParaRPr lang="ko-KR" altLang="en-US" sz="1400" b="1" dirty="0">
                <a:highlight>
                  <a:srgbClr val="C0C0C0"/>
                </a:highlight>
                <a:latin typeface="Roboto" panose="02000000000000000000" pitchFamily="2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41F88C4-E2D1-7B72-33E3-1E4A97E6B5E3}"/>
                </a:ext>
              </a:extLst>
            </p:cNvPr>
            <p:cNvSpPr/>
            <p:nvPr/>
          </p:nvSpPr>
          <p:spPr>
            <a:xfrm>
              <a:off x="-4174286" y="470811"/>
              <a:ext cx="1408254" cy="1060710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8FA1608-0EAB-E893-31E9-58C05DCB6F1C}"/>
                </a:ext>
              </a:extLst>
            </p:cNvPr>
            <p:cNvSpPr/>
            <p:nvPr/>
          </p:nvSpPr>
          <p:spPr>
            <a:xfrm>
              <a:off x="-2511043" y="1045549"/>
              <a:ext cx="1408254" cy="2087954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E092EBC-C0F2-91AD-241B-098D8D44355F}"/>
                </a:ext>
              </a:extLst>
            </p:cNvPr>
            <p:cNvSpPr txBox="1"/>
            <p:nvPr/>
          </p:nvSpPr>
          <p:spPr>
            <a:xfrm flipH="1">
              <a:off x="-3994277" y="519025"/>
              <a:ext cx="99097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 err="1"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SuperSeries</a:t>
              </a:r>
              <a:endParaRPr lang="en-US" altLang="ko-KR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GSE</a:t>
              </a:r>
              <a:endParaRPr lang="ko-KR" altLang="en-US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2780909-5BB2-DE0C-8A9E-B82A85BCCF4B}"/>
                </a:ext>
              </a:extLst>
            </p:cNvPr>
            <p:cNvSpPr txBox="1"/>
            <p:nvPr/>
          </p:nvSpPr>
          <p:spPr>
            <a:xfrm flipH="1">
              <a:off x="-3928556" y="1045549"/>
              <a:ext cx="8595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 err="1"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SubSeries</a:t>
              </a:r>
              <a:endParaRPr lang="en-US" altLang="ko-KR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GSE</a:t>
              </a:r>
              <a:endParaRPr lang="ko-KR" altLang="en-US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602DDA-46D5-05BC-9A9F-DB3214AB9EF2}"/>
                </a:ext>
              </a:extLst>
            </p:cNvPr>
            <p:cNvSpPr txBox="1"/>
            <p:nvPr/>
          </p:nvSpPr>
          <p:spPr>
            <a:xfrm flipH="1">
              <a:off x="-3821154" y="1846901"/>
              <a:ext cx="6447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Library</a:t>
              </a:r>
              <a:endParaRPr lang="en-US" altLang="ko-KR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GSM</a:t>
              </a:r>
              <a:endParaRPr lang="ko-KR" altLang="en-US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3C5822C-B214-7D02-BFCE-C791D2E8CC34}"/>
                </a:ext>
              </a:extLst>
            </p:cNvPr>
            <p:cNvSpPr txBox="1"/>
            <p:nvPr/>
          </p:nvSpPr>
          <p:spPr>
            <a:xfrm flipH="1">
              <a:off x="-2277195" y="1045549"/>
              <a:ext cx="99257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Study</a:t>
              </a:r>
            </a:p>
            <a:p>
              <a:pPr algn="ctr"/>
              <a:r>
                <a:rPr lang="en-US" altLang="ko-KR" sz="1000" dirty="0"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SRS, ERS, DRS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26C4FA-1781-024B-98E1-0D252D8AA72F}"/>
                </a:ext>
              </a:extLst>
            </p:cNvPr>
            <p:cNvSpPr txBox="1"/>
            <p:nvPr/>
          </p:nvSpPr>
          <p:spPr>
            <a:xfrm flipH="1">
              <a:off x="-2277196" y="1572073"/>
              <a:ext cx="9925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Sample</a:t>
              </a:r>
            </a:p>
            <a:p>
              <a:pPr algn="ctr"/>
              <a:r>
                <a:rPr lang="en-US" altLang="ko-KR" sz="1000" dirty="0"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SRS, ERS, DRS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287E921-623D-D5F8-B74F-6687FD708E04}"/>
                </a:ext>
              </a:extLst>
            </p:cNvPr>
            <p:cNvSpPr txBox="1"/>
            <p:nvPr/>
          </p:nvSpPr>
          <p:spPr>
            <a:xfrm flipH="1">
              <a:off x="-2293225" y="2098597"/>
              <a:ext cx="102463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Experiments</a:t>
              </a:r>
            </a:p>
            <a:p>
              <a:pPr algn="ctr"/>
              <a:r>
                <a:rPr lang="en-US" altLang="ko-KR" sz="1000" dirty="0"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SRX, ERX, DRX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7C4A103-E682-B231-5EE7-585F049D3C0F}"/>
                </a:ext>
              </a:extLst>
            </p:cNvPr>
            <p:cNvSpPr txBox="1"/>
            <p:nvPr/>
          </p:nvSpPr>
          <p:spPr>
            <a:xfrm flipH="1">
              <a:off x="-2282004" y="2625119"/>
              <a:ext cx="100219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Runs</a:t>
              </a:r>
            </a:p>
            <a:p>
              <a:pPr algn="ctr"/>
              <a:r>
                <a:rPr lang="en-US" altLang="ko-KR" sz="1000" dirty="0"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SRR, ERR, DRR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8F48376-07FF-B369-D45A-366113EDBD0F}"/>
                </a:ext>
              </a:extLst>
            </p:cNvPr>
            <p:cNvSpPr/>
            <p:nvPr/>
          </p:nvSpPr>
          <p:spPr>
            <a:xfrm>
              <a:off x="-899155" y="1540240"/>
              <a:ext cx="1408254" cy="481532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C4578A2-0752-BCCC-B0C7-2945760B5A68}"/>
                </a:ext>
              </a:extLst>
            </p:cNvPr>
            <p:cNvSpPr txBox="1"/>
            <p:nvPr/>
          </p:nvSpPr>
          <p:spPr>
            <a:xfrm flipH="1">
              <a:off x="-765926" y="-41013"/>
              <a:ext cx="11464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 err="1">
                  <a:highlight>
                    <a:srgbClr val="C0C0C0"/>
                  </a:highlight>
                  <a:latin typeface="Roboto" panose="02000000000000000000" pitchFamily="2" charset="0"/>
                  <a:ea typeface="Roboto" panose="02000000000000000000" pitchFamily="2" charset="0"/>
                </a:rPr>
                <a:t>BioProject</a:t>
              </a:r>
              <a:r>
                <a:rPr lang="en-US" altLang="ko-KR" sz="1400" b="1" dirty="0">
                  <a:highlight>
                    <a:srgbClr val="C0C0C0"/>
                  </a:highlight>
                  <a:latin typeface="Roboto" panose="02000000000000000000" pitchFamily="2" charset="0"/>
                  <a:ea typeface="Roboto" panose="02000000000000000000" pitchFamily="2" charset="0"/>
                </a:rPr>
                <a:t> &amp;</a:t>
              </a:r>
            </a:p>
            <a:p>
              <a:pPr algn="ctr"/>
              <a:r>
                <a:rPr lang="en-US" altLang="ko-KR" sz="1400" b="1" dirty="0" err="1">
                  <a:highlight>
                    <a:srgbClr val="C0C0C0"/>
                  </a:highlight>
                  <a:latin typeface="Roboto" panose="02000000000000000000" pitchFamily="2" charset="0"/>
                  <a:ea typeface="Roboto" panose="02000000000000000000" pitchFamily="2" charset="0"/>
                </a:rPr>
                <a:t>BioSample</a:t>
              </a:r>
              <a:endParaRPr lang="ko-KR" altLang="en-US" sz="1400" b="1" dirty="0">
                <a:highlight>
                  <a:srgbClr val="C0C0C0"/>
                </a:highlight>
                <a:latin typeface="Roboto" panose="02000000000000000000" pitchFamily="2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85B153D-9AD6-1DB9-E603-CF9F59D7FD7D}"/>
                </a:ext>
              </a:extLst>
            </p:cNvPr>
            <p:cNvSpPr/>
            <p:nvPr/>
          </p:nvSpPr>
          <p:spPr>
            <a:xfrm>
              <a:off x="-896821" y="470811"/>
              <a:ext cx="1408254" cy="106071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D1404BA-1CAF-DA51-8EE8-236A0D95D059}"/>
                </a:ext>
              </a:extLst>
            </p:cNvPr>
            <p:cNvSpPr txBox="1"/>
            <p:nvPr/>
          </p:nvSpPr>
          <p:spPr>
            <a:xfrm flipH="1">
              <a:off x="-838864" y="519025"/>
              <a:ext cx="129234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Umbrella project</a:t>
              </a:r>
            </a:p>
            <a:p>
              <a:pPr algn="ctr"/>
              <a:r>
                <a:rPr lang="en-US" altLang="ko-KR" sz="1000" b="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PRJNA/EB/D</a:t>
              </a:r>
              <a:endParaRPr lang="ko-KR" altLang="en-US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6E25AF3-B704-1FA2-2F7C-93BA9F7FA9A6}"/>
                </a:ext>
              </a:extLst>
            </p:cNvPr>
            <p:cNvSpPr txBox="1"/>
            <p:nvPr/>
          </p:nvSpPr>
          <p:spPr>
            <a:xfrm flipH="1">
              <a:off x="-668946" y="1045549"/>
              <a:ext cx="95250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Sub-project</a:t>
              </a:r>
            </a:p>
            <a:p>
              <a:pPr algn="ctr"/>
              <a:r>
                <a:rPr lang="en-US" altLang="ko-KR" sz="1000" b="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PRJNA/EB/D</a:t>
              </a:r>
              <a:endParaRPr lang="ko-KR" altLang="en-US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1665F89-FAB5-2851-020F-E596B53EFF66}"/>
                </a:ext>
              </a:extLst>
            </p:cNvPr>
            <p:cNvSpPr txBox="1"/>
            <p:nvPr/>
          </p:nvSpPr>
          <p:spPr>
            <a:xfrm flipH="1">
              <a:off x="-638488" y="1572073"/>
              <a:ext cx="89159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Sample</a:t>
              </a:r>
              <a:endParaRPr lang="en-US" altLang="ko-KR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Roboto" panose="02000000000000000000" pitchFamily="2" charset="0"/>
                  <a:cs typeface="Arial" panose="020B0604020202020204" pitchFamily="34" charset="0"/>
                </a:rPr>
                <a:t>SAMN/EA/D</a:t>
              </a:r>
              <a:endParaRPr lang="ko-KR" altLang="en-US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09C4BCA-8D25-3936-C5E2-02D87B505057}"/>
                </a:ext>
              </a:extLst>
            </p:cNvPr>
            <p:cNvCxnSpPr>
              <a:stCxn id="46" idx="2"/>
              <a:endCxn id="55" idx="0"/>
            </p:cNvCxnSpPr>
            <p:nvPr/>
          </p:nvCxnSpPr>
          <p:spPr>
            <a:xfrm>
              <a:off x="-1780906" y="1476436"/>
              <a:ext cx="0" cy="95637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EA7F9A6-4100-6D5B-3946-D12952818841}"/>
                </a:ext>
              </a:extLst>
            </p:cNvPr>
            <p:cNvCxnSpPr>
              <a:cxnSpLocks/>
              <a:stCxn id="33" idx="2"/>
              <a:endCxn id="38" idx="0"/>
            </p:cNvCxnSpPr>
            <p:nvPr/>
          </p:nvCxnSpPr>
          <p:spPr>
            <a:xfrm>
              <a:off x="-3498791" y="1476436"/>
              <a:ext cx="1" cy="370465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77334BDC-5C49-4549-AA16-64E612A812D2}"/>
                </a:ext>
              </a:extLst>
            </p:cNvPr>
            <p:cNvCxnSpPr>
              <a:stCxn id="32" idx="2"/>
              <a:endCxn id="33" idx="0"/>
            </p:cNvCxnSpPr>
            <p:nvPr/>
          </p:nvCxnSpPr>
          <p:spPr>
            <a:xfrm flipH="1">
              <a:off x="-3498791" y="949912"/>
              <a:ext cx="2" cy="95637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1A3D45E-C966-9698-F470-32F83D86A600}"/>
                </a:ext>
              </a:extLst>
            </p:cNvPr>
            <p:cNvCxnSpPr>
              <a:stCxn id="57" idx="0"/>
              <a:endCxn id="55" idx="2"/>
            </p:cNvCxnSpPr>
            <p:nvPr/>
          </p:nvCxnSpPr>
          <p:spPr>
            <a:xfrm flipV="1">
              <a:off x="-1780906" y="2002960"/>
              <a:ext cx="0" cy="95637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A392B60-C7C5-997E-D2CA-65BFD84FB8C5}"/>
                </a:ext>
              </a:extLst>
            </p:cNvPr>
            <p:cNvCxnSpPr>
              <a:stCxn id="57" idx="2"/>
            </p:cNvCxnSpPr>
            <p:nvPr/>
          </p:nvCxnSpPr>
          <p:spPr>
            <a:xfrm>
              <a:off x="-1780906" y="2529484"/>
              <a:ext cx="0" cy="89909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8F3273C-A7C6-AAEF-AA15-3A55136C700B}"/>
                </a:ext>
              </a:extLst>
            </p:cNvPr>
            <p:cNvCxnSpPr>
              <a:endCxn id="41" idx="0"/>
            </p:cNvCxnSpPr>
            <p:nvPr/>
          </p:nvCxnSpPr>
          <p:spPr>
            <a:xfrm>
              <a:off x="-195028" y="949912"/>
              <a:ext cx="2334" cy="95637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1A8946E-51B2-CE55-4E13-A2F7B6EF7DC7}"/>
                </a:ext>
              </a:extLst>
            </p:cNvPr>
            <p:cNvCxnSpPr>
              <a:stCxn id="41" idx="2"/>
              <a:endCxn id="60" idx="0"/>
            </p:cNvCxnSpPr>
            <p:nvPr/>
          </p:nvCxnSpPr>
          <p:spPr>
            <a:xfrm>
              <a:off x="-192694" y="1476436"/>
              <a:ext cx="1" cy="95637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1E3AA405-BA2A-EA67-810E-20F528FD8B61}"/>
                </a:ext>
              </a:extLst>
            </p:cNvPr>
            <p:cNvCxnSpPr>
              <a:stCxn id="32" idx="1"/>
              <a:endCxn id="40" idx="3"/>
            </p:cNvCxnSpPr>
            <p:nvPr/>
          </p:nvCxnSpPr>
          <p:spPr>
            <a:xfrm>
              <a:off x="-3003300" y="734469"/>
              <a:ext cx="2164436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F13140A-8C92-5C7F-F95D-64106ADFAF39}"/>
                </a:ext>
              </a:extLst>
            </p:cNvPr>
            <p:cNvCxnSpPr>
              <a:stCxn id="33" idx="1"/>
            </p:cNvCxnSpPr>
            <p:nvPr/>
          </p:nvCxnSpPr>
          <p:spPr>
            <a:xfrm flipV="1">
              <a:off x="-3069025" y="1260992"/>
              <a:ext cx="775800" cy="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B6C253A-0797-7E15-DB06-39E4EFCD2BF3}"/>
                </a:ext>
              </a:extLst>
            </p:cNvPr>
            <p:cNvCxnSpPr>
              <a:stCxn id="46" idx="1"/>
              <a:endCxn id="41" idx="3"/>
            </p:cNvCxnSpPr>
            <p:nvPr/>
          </p:nvCxnSpPr>
          <p:spPr>
            <a:xfrm>
              <a:off x="-1284616" y="1260993"/>
              <a:ext cx="61567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F4CE99AC-B19F-BAF6-A712-9BB9C491ECE1}"/>
                </a:ext>
              </a:extLst>
            </p:cNvPr>
            <p:cNvCxnSpPr>
              <a:stCxn id="55" idx="1"/>
              <a:endCxn id="60" idx="3"/>
            </p:cNvCxnSpPr>
            <p:nvPr/>
          </p:nvCxnSpPr>
          <p:spPr>
            <a:xfrm>
              <a:off x="-1284616" y="1787517"/>
              <a:ext cx="646128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1E677716-1A6A-FD33-8708-A3DC191FD6F1}"/>
                </a:ext>
              </a:extLst>
            </p:cNvPr>
            <p:cNvCxnSpPr>
              <a:cxnSpLocks/>
              <a:stCxn id="38" idx="1"/>
              <a:endCxn id="57" idx="3"/>
            </p:cNvCxnSpPr>
            <p:nvPr/>
          </p:nvCxnSpPr>
          <p:spPr>
            <a:xfrm>
              <a:off x="-3176426" y="2062345"/>
              <a:ext cx="883201" cy="251696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3DB5273-2AB2-256F-AA0B-58FBA47EB6BD}"/>
                </a:ext>
              </a:extLst>
            </p:cNvPr>
            <p:cNvSpPr txBox="1"/>
            <p:nvPr/>
          </p:nvSpPr>
          <p:spPr>
            <a:xfrm flipH="1">
              <a:off x="-2475110" y="37521"/>
              <a:ext cx="1334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>
                  <a:highlight>
                    <a:srgbClr val="C0C0C0"/>
                  </a:highlight>
                  <a:latin typeface="Roboto" panose="02000000000000000000" pitchFamily="2" charset="0"/>
                  <a:ea typeface="Roboto" panose="02000000000000000000" pitchFamily="2" charset="0"/>
                </a:rPr>
                <a:t>SRA, ERA, DRA</a:t>
              </a:r>
            </a:p>
          </p:txBody>
        </p:sp>
        <p:sp>
          <p:nvSpPr>
            <p:cNvPr id="100" name="Right Bracket 99">
              <a:extLst>
                <a:ext uri="{FF2B5EF4-FFF2-40B4-BE49-F238E27FC236}">
                  <a16:creationId xmlns:a16="http://schemas.microsoft.com/office/drawing/2014/main" id="{7154EA97-BCE8-8610-D865-752513F42C22}"/>
                </a:ext>
              </a:extLst>
            </p:cNvPr>
            <p:cNvSpPr/>
            <p:nvPr/>
          </p:nvSpPr>
          <p:spPr>
            <a:xfrm rot="16200000">
              <a:off x="-1043611" y="-966665"/>
              <a:ext cx="80245" cy="1811979"/>
            </a:xfrm>
            <a:prstGeom prst="righ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2DBEEBBA-D2EF-7F2F-FE2F-02BFDC8C7B4D}"/>
                </a:ext>
              </a:extLst>
            </p:cNvPr>
            <p:cNvCxnSpPr>
              <a:endCxn id="55" idx="3"/>
            </p:cNvCxnSpPr>
            <p:nvPr/>
          </p:nvCxnSpPr>
          <p:spPr>
            <a:xfrm flipV="1">
              <a:off x="-3176426" y="1787517"/>
              <a:ext cx="899230" cy="274828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97425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0871D8BE-D3BE-8340-8D32-D600822632E7}"/>
              </a:ext>
            </a:extLst>
          </p:cNvPr>
          <p:cNvSpPr/>
          <p:nvPr/>
        </p:nvSpPr>
        <p:spPr>
          <a:xfrm>
            <a:off x="-11331677" y="-3805084"/>
            <a:ext cx="12191999" cy="10012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8B2E912-1CFE-6921-82CB-6006D53AC79E}"/>
              </a:ext>
            </a:extLst>
          </p:cNvPr>
          <p:cNvSpPr txBox="1"/>
          <p:nvPr/>
        </p:nvSpPr>
        <p:spPr>
          <a:xfrm flipH="1">
            <a:off x="-9522947" y="-3803075"/>
            <a:ext cx="2480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trike="sngStrike" dirty="0" err="1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BioProject</a:t>
            </a:r>
            <a:r>
              <a:rPr lang="ko-KR" altLang="en-US" sz="1400" b="1" strike="sngStrike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altLang="ko-KR" sz="1400" b="1" strike="sngStrike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 Umbrella project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06AA390-BBA5-335B-A160-044D37666C50}"/>
              </a:ext>
            </a:extLst>
          </p:cNvPr>
          <p:cNvSpPr txBox="1"/>
          <p:nvPr/>
        </p:nvSpPr>
        <p:spPr>
          <a:xfrm flipH="1">
            <a:off x="-3169779" y="-3792059"/>
            <a:ext cx="2084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BioProject</a:t>
            </a:r>
            <a:r>
              <a:rPr lang="en-US" altLang="ko-KR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- Sub-project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8DF558-A1E3-D30A-E6BA-E13A85F0928C}"/>
              </a:ext>
            </a:extLst>
          </p:cNvPr>
          <p:cNvSpPr txBox="1"/>
          <p:nvPr/>
        </p:nvSpPr>
        <p:spPr>
          <a:xfrm flipH="1">
            <a:off x="-2656819" y="2378788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BioSample</a:t>
            </a:r>
            <a:endParaRPr lang="en-US" altLang="ko-KR" sz="1400" b="1" dirty="0">
              <a:solidFill>
                <a:srgbClr val="00B05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3DCF1-D0AA-F843-2584-C47EA085F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31677" y="-3473199"/>
            <a:ext cx="6067170" cy="734972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FA0A49-2EB0-2824-2F91-C12B66A97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46111" y="-3473199"/>
            <a:ext cx="6006433" cy="584575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6BD952-A6FD-EDB5-B339-9732E7F96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46110" y="2693814"/>
            <a:ext cx="6006433" cy="34249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38C516E-8870-06E6-67A2-C2A6572BC71F}"/>
              </a:ext>
            </a:extLst>
          </p:cNvPr>
          <p:cNvSpPr/>
          <p:nvPr/>
        </p:nvSpPr>
        <p:spPr>
          <a:xfrm>
            <a:off x="-5146111" y="744524"/>
            <a:ext cx="3602094" cy="139991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72E97A-FF4F-0366-DD8E-70B39A56D4B6}"/>
              </a:ext>
            </a:extLst>
          </p:cNvPr>
          <p:cNvCxnSpPr>
            <a:cxnSpLocks/>
          </p:cNvCxnSpPr>
          <p:nvPr/>
        </p:nvCxnSpPr>
        <p:spPr>
          <a:xfrm>
            <a:off x="-2174196" y="814519"/>
            <a:ext cx="0" cy="1653169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204043C-79C4-8D00-9083-2D379B6ED948}"/>
              </a:ext>
            </a:extLst>
          </p:cNvPr>
          <p:cNvSpPr/>
          <p:nvPr/>
        </p:nvSpPr>
        <p:spPr>
          <a:xfrm>
            <a:off x="-11237501" y="2738118"/>
            <a:ext cx="5874823" cy="139991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F90824-2963-2FA0-19AC-2F018F61D0B1}"/>
              </a:ext>
            </a:extLst>
          </p:cNvPr>
          <p:cNvCxnSpPr>
            <a:cxnSpLocks/>
          </p:cNvCxnSpPr>
          <p:nvPr/>
        </p:nvCxnSpPr>
        <p:spPr>
          <a:xfrm flipV="1">
            <a:off x="-5968747" y="-376084"/>
            <a:ext cx="777062" cy="3097115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A9D3ED5-A84B-166B-1720-38DD41AC8D0B}"/>
              </a:ext>
            </a:extLst>
          </p:cNvPr>
          <p:cNvSpPr/>
          <p:nvPr/>
        </p:nvSpPr>
        <p:spPr>
          <a:xfrm>
            <a:off x="-11331677" y="6120145"/>
            <a:ext cx="12190818" cy="55053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7B4E10-D265-1C9D-470D-94C2E3CDFD78}"/>
              </a:ext>
            </a:extLst>
          </p:cNvPr>
          <p:cNvSpPr txBox="1"/>
          <p:nvPr/>
        </p:nvSpPr>
        <p:spPr>
          <a:xfrm flipH="1">
            <a:off x="-2968886" y="6120145"/>
            <a:ext cx="1622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SRA - Experiments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3D94D94-D454-8BE5-0F46-9105685C15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175533" y="6439976"/>
            <a:ext cx="6035855" cy="518553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C154F6-B721-F63B-5B68-341113807E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331678" y="6439976"/>
            <a:ext cx="6096889" cy="297797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F80D24-FB8D-3374-F748-C81026068B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118601" y="9476930"/>
            <a:ext cx="1882333" cy="214858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B77E57-C082-14E2-9373-DC83C5F0FF28}"/>
              </a:ext>
            </a:extLst>
          </p:cNvPr>
          <p:cNvSpPr txBox="1"/>
          <p:nvPr/>
        </p:nvSpPr>
        <p:spPr>
          <a:xfrm flipH="1">
            <a:off x="-8828416" y="6120145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SRA - Study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80ECC1-C85F-B49B-5650-49741A20F332}"/>
              </a:ext>
            </a:extLst>
          </p:cNvPr>
          <p:cNvSpPr/>
          <p:nvPr/>
        </p:nvSpPr>
        <p:spPr>
          <a:xfrm>
            <a:off x="-7119781" y="9857051"/>
            <a:ext cx="1882332" cy="139991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901E145-2E3D-36B0-E09B-6B5B10DA259E}"/>
              </a:ext>
            </a:extLst>
          </p:cNvPr>
          <p:cNvCxnSpPr>
            <a:cxnSpLocks/>
          </p:cNvCxnSpPr>
          <p:nvPr/>
        </p:nvCxnSpPr>
        <p:spPr>
          <a:xfrm flipV="1">
            <a:off x="-6014510" y="8716797"/>
            <a:ext cx="921707" cy="1210249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0FD3E30-8739-9E4F-B684-2936460D90B4}"/>
              </a:ext>
            </a:extLst>
          </p:cNvPr>
          <p:cNvSpPr/>
          <p:nvPr/>
        </p:nvSpPr>
        <p:spPr>
          <a:xfrm>
            <a:off x="1047926" y="-3806807"/>
            <a:ext cx="19906171" cy="16063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BBBC90-FE88-DB3D-076B-0C852D505B25}"/>
              </a:ext>
            </a:extLst>
          </p:cNvPr>
          <p:cNvSpPr txBox="1"/>
          <p:nvPr/>
        </p:nvSpPr>
        <p:spPr>
          <a:xfrm flipH="1">
            <a:off x="3039725" y="-3806807"/>
            <a:ext cx="2614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GEO - </a:t>
            </a:r>
            <a:r>
              <a:rPr lang="en-US" altLang="ko-KR" sz="2400" b="1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SuperSeries</a:t>
            </a:r>
            <a:endParaRPr lang="en-US" altLang="ko-KR" sz="2400" b="1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C4E4FF7-4A6B-2D7A-8874-50A8FC4580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7927" y="-3317157"/>
            <a:ext cx="6598415" cy="103331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7FC22BD-03B0-ECF1-300A-4D1D340314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4833" y="-3317157"/>
            <a:ext cx="6598415" cy="126057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600ECD6-0355-0C87-B9AB-B939B69631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21739" y="-3317157"/>
            <a:ext cx="6532359" cy="155738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72CF73A-9CA7-40BF-4A89-ADDD0DB4512F}"/>
              </a:ext>
            </a:extLst>
          </p:cNvPr>
          <p:cNvSpPr txBox="1"/>
          <p:nvPr/>
        </p:nvSpPr>
        <p:spPr>
          <a:xfrm flipH="1">
            <a:off x="9858077" y="-3806807"/>
            <a:ext cx="2351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GEO - </a:t>
            </a:r>
            <a:r>
              <a:rPr lang="en-US" altLang="ko-KR" sz="2400" b="1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SubSeries</a:t>
            </a:r>
            <a:endParaRPr lang="en-US" altLang="ko-KR" sz="2400" b="1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8B3936-5F64-722A-AFCA-D4D771D9BE57}"/>
              </a:ext>
            </a:extLst>
          </p:cNvPr>
          <p:cNvSpPr txBox="1"/>
          <p:nvPr/>
        </p:nvSpPr>
        <p:spPr>
          <a:xfrm flipH="1">
            <a:off x="16680270" y="-3806807"/>
            <a:ext cx="2015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GEO - Sample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347F0BF-DE20-FCB3-6DB8-4D47F4A377C4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136423" y="2884467"/>
            <a:ext cx="15500333" cy="6188249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693A1D-07A2-D9E0-8AF1-1F671E6E1103}"/>
              </a:ext>
            </a:extLst>
          </p:cNvPr>
          <p:cNvCxnSpPr>
            <a:cxnSpLocks/>
          </p:cNvCxnSpPr>
          <p:nvPr/>
        </p:nvCxnSpPr>
        <p:spPr>
          <a:xfrm flipH="1">
            <a:off x="-2970760" y="-3152397"/>
            <a:ext cx="10863254" cy="41224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C2CF4C3-4957-206E-AC3E-F72C1B5D38D9}"/>
              </a:ext>
            </a:extLst>
          </p:cNvPr>
          <p:cNvCxnSpPr>
            <a:cxnSpLocks/>
          </p:cNvCxnSpPr>
          <p:nvPr/>
        </p:nvCxnSpPr>
        <p:spPr>
          <a:xfrm flipH="1">
            <a:off x="-7225544" y="-2133041"/>
            <a:ext cx="16175392" cy="970239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0F2FF671-7D21-A1D7-04ED-AB81510436B2}"/>
              </a:ext>
            </a:extLst>
          </p:cNvPr>
          <p:cNvSpPr/>
          <p:nvPr/>
        </p:nvSpPr>
        <p:spPr>
          <a:xfrm>
            <a:off x="15636756" y="518508"/>
            <a:ext cx="5317342" cy="473191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544F36F-F195-8229-F9DE-B0472F55B32F}"/>
              </a:ext>
            </a:extLst>
          </p:cNvPr>
          <p:cNvSpPr/>
          <p:nvPr/>
        </p:nvSpPr>
        <p:spPr>
          <a:xfrm>
            <a:off x="-10726248" y="7569356"/>
            <a:ext cx="5446071" cy="142201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95AC7EE-0C79-EC83-4A9D-A54D3CDE9CB5}"/>
              </a:ext>
            </a:extLst>
          </p:cNvPr>
          <p:cNvSpPr/>
          <p:nvPr/>
        </p:nvSpPr>
        <p:spPr>
          <a:xfrm>
            <a:off x="15636756" y="-2305049"/>
            <a:ext cx="5317342" cy="11430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DD6FAE3-B6B2-B641-BB64-BE900C213310}"/>
              </a:ext>
            </a:extLst>
          </p:cNvPr>
          <p:cNvCxnSpPr>
            <a:cxnSpLocks/>
            <a:endCxn id="46" idx="3"/>
          </p:cNvCxnSpPr>
          <p:nvPr/>
        </p:nvCxnSpPr>
        <p:spPr>
          <a:xfrm flipH="1">
            <a:off x="-2315271" y="-1708234"/>
            <a:ext cx="17952027" cy="5967546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19BFB8D1-8D6A-F28F-9EFA-6C67EDD13425}"/>
              </a:ext>
            </a:extLst>
          </p:cNvPr>
          <p:cNvSpPr/>
          <p:nvPr/>
        </p:nvSpPr>
        <p:spPr>
          <a:xfrm>
            <a:off x="-4397822" y="3762080"/>
            <a:ext cx="2082551" cy="994464"/>
          </a:xfrm>
          <a:prstGeom prst="rect">
            <a:avLst/>
          </a:prstGeom>
          <a:solidFill>
            <a:srgbClr val="0070C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6B9FF64-AFE5-8DB0-723A-6E9F7B14C551}"/>
              </a:ext>
            </a:extLst>
          </p:cNvPr>
          <p:cNvSpPr/>
          <p:nvPr/>
        </p:nvSpPr>
        <p:spPr>
          <a:xfrm>
            <a:off x="-5053311" y="9098664"/>
            <a:ext cx="5912452" cy="2064635"/>
          </a:xfrm>
          <a:prstGeom prst="rect">
            <a:avLst/>
          </a:prstGeom>
          <a:solidFill>
            <a:srgbClr val="0070C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07D1A0-5D25-B308-816E-77EAA06DF755}"/>
              </a:ext>
            </a:extLst>
          </p:cNvPr>
          <p:cNvSpPr/>
          <p:nvPr/>
        </p:nvSpPr>
        <p:spPr>
          <a:xfrm>
            <a:off x="-5053311" y="8456714"/>
            <a:ext cx="5912452" cy="6058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9997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C929957-7195-4F69-154A-C089E9B8D1E1}"/>
              </a:ext>
            </a:extLst>
          </p:cNvPr>
          <p:cNvGrpSpPr/>
          <p:nvPr/>
        </p:nvGrpSpPr>
        <p:grpSpPr>
          <a:xfrm>
            <a:off x="-1358156" y="549730"/>
            <a:ext cx="14236700" cy="5758539"/>
            <a:chOff x="-1358156" y="549730"/>
            <a:chExt cx="14236700" cy="575853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13D369-CAB8-0C7B-80E5-A8AFF089BA91}"/>
                </a:ext>
              </a:extLst>
            </p:cNvPr>
            <p:cNvSpPr/>
            <p:nvPr/>
          </p:nvSpPr>
          <p:spPr>
            <a:xfrm>
              <a:off x="-1358156" y="549730"/>
              <a:ext cx="14236700" cy="57585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2FBA7F09-84F5-3117-17B8-F0CEF227F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7188" y="549731"/>
              <a:ext cx="6666012" cy="57585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486986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92BD3EC-C85F-68C1-14AE-A1C224288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313" y="1278626"/>
            <a:ext cx="3275926" cy="11843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6E9258-F14E-55FE-2A71-C112515DE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037" y="2747568"/>
            <a:ext cx="3248478" cy="24768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62C1DB4-136D-2E22-1AB4-6B1C3E87E261}"/>
              </a:ext>
            </a:extLst>
          </p:cNvPr>
          <p:cNvSpPr/>
          <p:nvPr/>
        </p:nvSpPr>
        <p:spPr>
          <a:xfrm>
            <a:off x="2318995" y="1192263"/>
            <a:ext cx="7777113" cy="36059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0584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FF0FB0D3-1C00-F2C5-7EEB-A857F7D6F662}"/>
              </a:ext>
            </a:extLst>
          </p:cNvPr>
          <p:cNvGrpSpPr/>
          <p:nvPr/>
        </p:nvGrpSpPr>
        <p:grpSpPr>
          <a:xfrm>
            <a:off x="463970" y="512590"/>
            <a:ext cx="4627311" cy="1697565"/>
            <a:chOff x="298870" y="842790"/>
            <a:chExt cx="4627311" cy="169756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45FEC53-8AB6-C010-FDBE-D4CDB7B8C5C2}"/>
                </a:ext>
              </a:extLst>
            </p:cNvPr>
            <p:cNvSpPr/>
            <p:nvPr/>
          </p:nvSpPr>
          <p:spPr>
            <a:xfrm>
              <a:off x="298871" y="842790"/>
              <a:ext cx="4627310" cy="16975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36EC448-FC0B-B5C4-42DA-16504EE76159}"/>
                </a:ext>
              </a:extLst>
            </p:cNvPr>
            <p:cNvSpPr txBox="1"/>
            <p:nvPr/>
          </p:nvSpPr>
          <p:spPr>
            <a:xfrm flipH="1">
              <a:off x="2252851" y="899582"/>
              <a:ext cx="5132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Roboto" panose="02000000000000000000" pitchFamily="2" charset="0"/>
                  <a:ea typeface="Roboto" panose="02000000000000000000" pitchFamily="2" charset="0"/>
                </a:rPr>
                <a:t>SRA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A7D6622-8C34-0A7D-8B96-ECDF71A1B330}"/>
                </a:ext>
              </a:extLst>
            </p:cNvPr>
            <p:cNvSpPr txBox="1"/>
            <p:nvPr/>
          </p:nvSpPr>
          <p:spPr>
            <a:xfrm flipH="1">
              <a:off x="634034" y="899582"/>
              <a:ext cx="5261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Roboto" panose="02000000000000000000" pitchFamily="2" charset="0"/>
                  <a:ea typeface="Roboto" panose="02000000000000000000" pitchFamily="2" charset="0"/>
                </a:rPr>
                <a:t>GEO</a:t>
              </a:r>
              <a:endParaRPr lang="ko-KR" altLang="en-US" sz="1400" b="1" dirty="0">
                <a:latin typeface="Roboto" panose="02000000000000000000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90F1E91-37BE-52BB-3787-B293793486EA}"/>
                </a:ext>
              </a:extLst>
            </p:cNvPr>
            <p:cNvSpPr txBox="1"/>
            <p:nvPr/>
          </p:nvSpPr>
          <p:spPr>
            <a:xfrm flipH="1">
              <a:off x="3875674" y="891319"/>
              <a:ext cx="9941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latin typeface="Roboto" panose="02000000000000000000" pitchFamily="2" charset="0"/>
                  <a:ea typeface="Roboto" panose="02000000000000000000" pitchFamily="2" charset="0"/>
                </a:rPr>
                <a:t>BioProject</a:t>
              </a:r>
              <a:endParaRPr lang="ko-KR" altLang="en-US" sz="1400" b="1" dirty="0">
                <a:latin typeface="Roboto" panose="02000000000000000000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081184-01C1-DC20-7320-230FC31677DD}"/>
                </a:ext>
              </a:extLst>
            </p:cNvPr>
            <p:cNvSpPr txBox="1"/>
            <p:nvPr/>
          </p:nvSpPr>
          <p:spPr>
            <a:xfrm flipH="1">
              <a:off x="3858844" y="1238045"/>
              <a:ext cx="10278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latin typeface="Roboto" panose="02000000000000000000" pitchFamily="2" charset="0"/>
                  <a:ea typeface="Roboto" panose="02000000000000000000" pitchFamily="2" charset="0"/>
                </a:rPr>
                <a:t>BioSample</a:t>
              </a:r>
              <a:endParaRPr lang="ko-KR" altLang="en-US" sz="1400" b="1" dirty="0">
                <a:latin typeface="Roboto" panose="02000000000000000000" pitchFamily="2" charset="0"/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1C58C1E-6419-DBF8-D5E8-3F3BF52A4B79}"/>
                </a:ext>
              </a:extLst>
            </p:cNvPr>
            <p:cNvCxnSpPr/>
            <p:nvPr/>
          </p:nvCxnSpPr>
          <p:spPr>
            <a:xfrm>
              <a:off x="1409185" y="1031803"/>
              <a:ext cx="59462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D7A21533-3C81-4467-5761-3EE0B3EC7325}"/>
                </a:ext>
              </a:extLst>
            </p:cNvPr>
            <p:cNvCxnSpPr/>
            <p:nvPr/>
          </p:nvCxnSpPr>
          <p:spPr>
            <a:xfrm>
              <a:off x="3015178" y="1031803"/>
              <a:ext cx="59462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8" name="Picture 2" descr="엑셀 로고 뛰어나다 심벌 마크 - Pixabay의 무료 이미지 - Pixabay">
              <a:extLst>
                <a:ext uri="{FF2B5EF4-FFF2-40B4-BE49-F238E27FC236}">
                  <a16:creationId xmlns:a16="http://schemas.microsoft.com/office/drawing/2014/main" id="{1A10E915-7B9A-E2B4-54A6-07CA804951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291" y="1547037"/>
              <a:ext cx="662642" cy="442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2" descr="엑셀 로고 뛰어나다 심벌 마크 - Pixabay의 무료 이미지 - Pixabay">
              <a:extLst>
                <a:ext uri="{FF2B5EF4-FFF2-40B4-BE49-F238E27FC236}">
                  <a16:creationId xmlns:a16="http://schemas.microsoft.com/office/drawing/2014/main" id="{D2B36F61-3E02-24B8-173B-E81900F7BA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6795" y="1547037"/>
              <a:ext cx="662642" cy="442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90245B8-6865-6CCB-90F3-0EF70D9788C9}"/>
                </a:ext>
              </a:extLst>
            </p:cNvPr>
            <p:cNvSpPr txBox="1"/>
            <p:nvPr/>
          </p:nvSpPr>
          <p:spPr>
            <a:xfrm flipH="1">
              <a:off x="516074" y="1985559"/>
              <a:ext cx="8194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Raw data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6F9198B-196F-3A1E-7F0B-2D49F48B08DF}"/>
                </a:ext>
              </a:extLst>
            </p:cNvPr>
            <p:cNvSpPr txBox="1"/>
            <p:nvPr/>
          </p:nvSpPr>
          <p:spPr>
            <a:xfrm flipH="1">
              <a:off x="298870" y="2263356"/>
              <a:ext cx="12538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Processed data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1E2F168-23B2-DC9D-32D4-FA88EB1540ED}"/>
                </a:ext>
              </a:extLst>
            </p:cNvPr>
            <p:cNvSpPr txBox="1"/>
            <p:nvPr/>
          </p:nvSpPr>
          <p:spPr>
            <a:xfrm flipH="1">
              <a:off x="1940912" y="1985559"/>
              <a:ext cx="11144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Only raw data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68BC5F6-CF78-18FF-C5E5-C2F929AE2B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802" y="1239690"/>
              <a:ext cx="0" cy="23331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7BE9473-679F-A4AB-6693-D756635A27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9492" y="1239690"/>
              <a:ext cx="0" cy="23331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4A8B478-3343-2FC5-489E-937500C88654}"/>
                </a:ext>
              </a:extLst>
            </p:cNvPr>
            <p:cNvSpPr txBox="1"/>
            <p:nvPr/>
          </p:nvSpPr>
          <p:spPr>
            <a:xfrm>
              <a:off x="533028" y="117268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  <a:latin typeface="Roboto" panose="02000000000000000000" pitchFamily="2" charset="0"/>
                </a:rPr>
                <a:t>①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2E3426B-8F5B-5365-1BD9-E5243A2B8EDB}"/>
                </a:ext>
              </a:extLst>
            </p:cNvPr>
            <p:cNvSpPr txBox="1"/>
            <p:nvPr/>
          </p:nvSpPr>
          <p:spPr>
            <a:xfrm>
              <a:off x="2107912" y="117268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  <a:latin typeface="Roboto" panose="02000000000000000000" pitchFamily="2" charset="0"/>
                </a:rPr>
                <a:t>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6120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137D3E-ED83-BCA0-96B8-219568DDD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88" y="1568935"/>
            <a:ext cx="11613823" cy="436394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AD5C49-1D48-6C28-2BBB-A36A75D393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085"/>
          <a:stretch/>
        </p:blipFill>
        <p:spPr>
          <a:xfrm>
            <a:off x="7149680" y="1859979"/>
            <a:ext cx="1145509" cy="102206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45E2A1-A888-376D-EEFD-AB90B4C91012}"/>
              </a:ext>
            </a:extLst>
          </p:cNvPr>
          <p:cNvCxnSpPr>
            <a:cxnSpLocks/>
          </p:cNvCxnSpPr>
          <p:nvPr/>
        </p:nvCxnSpPr>
        <p:spPr>
          <a:xfrm>
            <a:off x="9928860" y="2242851"/>
            <a:ext cx="0" cy="8235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6ACF45-CF66-99A1-62FB-611FD926714C}"/>
              </a:ext>
            </a:extLst>
          </p:cNvPr>
          <p:cNvCxnSpPr>
            <a:cxnSpLocks/>
          </p:cNvCxnSpPr>
          <p:nvPr/>
        </p:nvCxnSpPr>
        <p:spPr>
          <a:xfrm>
            <a:off x="9928860" y="3203949"/>
            <a:ext cx="0" cy="238939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586578-6750-75E8-E530-76CC3BA72C87}"/>
              </a:ext>
            </a:extLst>
          </p:cNvPr>
          <p:cNvCxnSpPr>
            <a:cxnSpLocks/>
          </p:cNvCxnSpPr>
          <p:nvPr/>
        </p:nvCxnSpPr>
        <p:spPr>
          <a:xfrm>
            <a:off x="9928860" y="5711047"/>
            <a:ext cx="0" cy="18006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B6AAA2-DB8C-0187-33E5-872635C8B93B}"/>
              </a:ext>
            </a:extLst>
          </p:cNvPr>
          <p:cNvCxnSpPr/>
          <p:nvPr/>
        </p:nvCxnSpPr>
        <p:spPr>
          <a:xfrm flipH="1">
            <a:off x="289088" y="3112770"/>
            <a:ext cx="116138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EFF8E23-7D63-AF87-024E-D314DD3242F3}"/>
              </a:ext>
            </a:extLst>
          </p:cNvPr>
          <p:cNvCxnSpPr/>
          <p:nvPr/>
        </p:nvCxnSpPr>
        <p:spPr>
          <a:xfrm flipH="1">
            <a:off x="289088" y="5654040"/>
            <a:ext cx="116138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6D1269B-E8A1-0B9A-2986-74950EC3BCFA}"/>
              </a:ext>
            </a:extLst>
          </p:cNvPr>
          <p:cNvSpPr txBox="1"/>
          <p:nvPr/>
        </p:nvSpPr>
        <p:spPr>
          <a:xfrm flipH="1">
            <a:off x="0" y="0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highlight>
                  <a:srgbClr val="FFFF00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2023-09-18</a:t>
            </a:r>
            <a:endParaRPr lang="ko-KR" altLang="en-US" sz="1400" dirty="0">
              <a:highlight>
                <a:srgbClr val="FFFF00"/>
              </a:highlight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3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373168-E5E7-8161-E779-3F116ECE6C39}"/>
              </a:ext>
            </a:extLst>
          </p:cNvPr>
          <p:cNvSpPr/>
          <p:nvPr/>
        </p:nvSpPr>
        <p:spPr>
          <a:xfrm>
            <a:off x="529919" y="298102"/>
            <a:ext cx="10755536" cy="6485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522E2A5-C6EA-70D2-F47D-927C851D976C}"/>
              </a:ext>
            </a:extLst>
          </p:cNvPr>
          <p:cNvSpPr/>
          <p:nvPr/>
        </p:nvSpPr>
        <p:spPr>
          <a:xfrm>
            <a:off x="2895610" y="836624"/>
            <a:ext cx="4128711" cy="59466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D6A45D-18BB-86C2-EE83-18E92E648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21" y="1199600"/>
            <a:ext cx="1810003" cy="95263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613B6C-09DF-B7B6-96BF-DCBFEA692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21" y="2674338"/>
            <a:ext cx="1790950" cy="91452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D814BF-356D-D8D6-5173-DCDCB452E68B}"/>
              </a:ext>
            </a:extLst>
          </p:cNvPr>
          <p:cNvSpPr txBox="1"/>
          <p:nvPr/>
        </p:nvSpPr>
        <p:spPr>
          <a:xfrm flipH="1">
            <a:off x="612021" y="853567"/>
            <a:ext cx="963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Program</a:t>
            </a:r>
            <a:endParaRPr lang="ko-KR" altLang="en-US" sz="16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30D3F9-E48B-9C6A-3003-9B2E68084A10}"/>
              </a:ext>
            </a:extLst>
          </p:cNvPr>
          <p:cNvSpPr txBox="1"/>
          <p:nvPr/>
        </p:nvSpPr>
        <p:spPr>
          <a:xfrm flipH="1">
            <a:off x="612021" y="2295868"/>
            <a:ext cx="1120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Study type</a:t>
            </a:r>
            <a:endParaRPr lang="ko-KR" altLang="en-US" sz="16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0A5A2A-2D2D-C72E-BBA7-273130462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753" y="1211436"/>
            <a:ext cx="1800476" cy="125762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A32A01-F35A-E9C3-A03F-546AB0F595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187"/>
          <a:stretch/>
        </p:blipFill>
        <p:spPr>
          <a:xfrm>
            <a:off x="3149169" y="3299563"/>
            <a:ext cx="1797269" cy="3416170"/>
          </a:xfrm>
          <a:prstGeom prst="rect">
            <a:avLst/>
          </a:prstGeom>
          <a:ln w="19050"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ECE72C-8396-5F0B-08F8-7099712EFD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7813" y="1213564"/>
            <a:ext cx="1800476" cy="183858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780BC51-130E-0C25-572C-CECB9D6D4D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187"/>
          <a:stretch/>
        </p:blipFill>
        <p:spPr>
          <a:xfrm>
            <a:off x="4961456" y="3252429"/>
            <a:ext cx="1797269" cy="3416169"/>
          </a:xfrm>
          <a:prstGeom prst="rect">
            <a:avLst/>
          </a:prstGeom>
          <a:ln w="19050">
            <a:noFill/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DC10ECE-E91B-D2EA-ED79-D1B028AA0D5D}"/>
              </a:ext>
            </a:extLst>
          </p:cNvPr>
          <p:cNvSpPr/>
          <p:nvPr/>
        </p:nvSpPr>
        <p:spPr>
          <a:xfrm>
            <a:off x="3160979" y="3271280"/>
            <a:ext cx="3597745" cy="344445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604DA4-C0C4-4C8D-2D20-BD3BB1456493}"/>
              </a:ext>
            </a:extLst>
          </p:cNvPr>
          <p:cNvSpPr txBox="1"/>
          <p:nvPr/>
        </p:nvSpPr>
        <p:spPr>
          <a:xfrm flipH="1">
            <a:off x="3073753" y="894638"/>
            <a:ext cx="12875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Clinical Trial</a:t>
            </a:r>
            <a:endParaRPr lang="ko-KR" altLang="en-US" sz="16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4E6F12-0BBA-8C06-5319-1125CB29DF48}"/>
              </a:ext>
            </a:extLst>
          </p:cNvPr>
          <p:cNvSpPr txBox="1"/>
          <p:nvPr/>
        </p:nvSpPr>
        <p:spPr>
          <a:xfrm flipH="1">
            <a:off x="5077813" y="894638"/>
            <a:ext cx="1653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Transcriptomics</a:t>
            </a:r>
            <a:endParaRPr lang="ko-KR" altLang="en-US" sz="16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85BBB9-BB1C-2B8F-F189-6A258330DBFC}"/>
              </a:ext>
            </a:extLst>
          </p:cNvPr>
          <p:cNvSpPr txBox="1"/>
          <p:nvPr/>
        </p:nvSpPr>
        <p:spPr>
          <a:xfrm flipH="1">
            <a:off x="3149169" y="2954482"/>
            <a:ext cx="1091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Genomics</a:t>
            </a:r>
            <a:endParaRPr lang="ko-KR" altLang="en-US" sz="16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64B4965-B071-18D3-FED0-74C00919720C}"/>
              </a:ext>
            </a:extLst>
          </p:cNvPr>
          <p:cNvCxnSpPr>
            <a:cxnSpLocks/>
          </p:cNvCxnSpPr>
          <p:nvPr/>
        </p:nvCxnSpPr>
        <p:spPr>
          <a:xfrm>
            <a:off x="7095732" y="1345600"/>
            <a:ext cx="3623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5A15E33-558C-5E3E-AB98-F44B2E1FF683}"/>
              </a:ext>
            </a:extLst>
          </p:cNvPr>
          <p:cNvSpPr txBox="1"/>
          <p:nvPr/>
        </p:nvSpPr>
        <p:spPr>
          <a:xfrm flipH="1">
            <a:off x="7526132" y="894638"/>
            <a:ext cx="9877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File Type</a:t>
            </a:r>
            <a:endParaRPr lang="ko-KR" altLang="en-US" sz="16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4826AB-F1E9-3925-EE01-42FA52B33AF6}"/>
              </a:ext>
            </a:extLst>
          </p:cNvPr>
          <p:cNvSpPr txBox="1"/>
          <p:nvPr/>
        </p:nvSpPr>
        <p:spPr>
          <a:xfrm flipH="1">
            <a:off x="9350461" y="1563548"/>
            <a:ext cx="1521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.doc, .pdf, .rtf, .</a:t>
            </a:r>
            <a:r>
              <a:rPr lang="en-US" altLang="ko-KR" sz="1400" dirty="0" err="1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tif</a:t>
            </a:r>
            <a:endParaRPr lang="ko-KR" altLang="en-US" sz="1400" dirty="0">
              <a:solidFill>
                <a:srgbClr val="0070C0"/>
              </a:solidFill>
              <a:latin typeface="Roboto" panose="02000000000000000000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0C4D3C7-A24E-9F71-3AD0-0331F07CE7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6119" y="1226336"/>
            <a:ext cx="1790950" cy="144800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62D8C9C-3819-4557-3A36-BF5865182D07}"/>
              </a:ext>
            </a:extLst>
          </p:cNvPr>
          <p:cNvSpPr txBox="1"/>
          <p:nvPr/>
        </p:nvSpPr>
        <p:spPr>
          <a:xfrm flipH="1">
            <a:off x="9350461" y="1221191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.bai</a:t>
            </a:r>
            <a:endParaRPr lang="ko-KR" altLang="en-US" sz="1400" dirty="0">
              <a:solidFill>
                <a:srgbClr val="0070C0"/>
              </a:solidFill>
              <a:latin typeface="Roboto" panose="02000000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A43F5A-63EA-5017-7408-3896C05F3532}"/>
              </a:ext>
            </a:extLst>
          </p:cNvPr>
          <p:cNvSpPr txBox="1"/>
          <p:nvPr/>
        </p:nvSpPr>
        <p:spPr>
          <a:xfrm flipH="1">
            <a:off x="9350461" y="1905905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.bam</a:t>
            </a:r>
            <a:endParaRPr lang="ko-KR" altLang="en-US" sz="1400" dirty="0">
              <a:solidFill>
                <a:srgbClr val="0070C0"/>
              </a:solidFill>
              <a:latin typeface="Roboto" panose="02000000000000000000" pitchFamily="2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20DD7D0-0AD3-35D3-92AD-8891451ECE1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71"/>
          <a:stretch/>
        </p:blipFill>
        <p:spPr>
          <a:xfrm>
            <a:off x="550811" y="298102"/>
            <a:ext cx="3694382" cy="5239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9343F4A0-0E22-0C82-CDCE-D53BBD648659}"/>
              </a:ext>
            </a:extLst>
          </p:cNvPr>
          <p:cNvSpPr/>
          <p:nvPr/>
        </p:nvSpPr>
        <p:spPr>
          <a:xfrm>
            <a:off x="7767551" y="1950337"/>
            <a:ext cx="1579518" cy="20189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endParaRPr lang="ko-KR" alt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C81CA0F-3161-6638-4A29-9F584BA5F445}"/>
              </a:ext>
            </a:extLst>
          </p:cNvPr>
          <p:cNvCxnSpPr>
            <a:cxnSpLocks/>
          </p:cNvCxnSpPr>
          <p:nvPr/>
        </p:nvCxnSpPr>
        <p:spPr>
          <a:xfrm>
            <a:off x="9626546" y="2180250"/>
            <a:ext cx="0" cy="1072179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36FF79B-EFEA-A114-9639-1B1746312512}"/>
              </a:ext>
            </a:extLst>
          </p:cNvPr>
          <p:cNvSpPr txBox="1"/>
          <p:nvPr/>
        </p:nvSpPr>
        <p:spPr>
          <a:xfrm flipH="1">
            <a:off x="8023382" y="4007091"/>
            <a:ext cx="320632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85750" indent="-285750">
              <a:buFontTx/>
              <a:buChar char="-"/>
            </a:pPr>
            <a:r>
              <a:rPr lang="en-US" altLang="ko-KR" dirty="0"/>
              <a:t>download File Manifest from ICGC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upload this file in CGC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get file download link</a:t>
            </a:r>
            <a:endParaRPr lang="ko-KR" altLang="en-US" dirty="0"/>
          </a:p>
        </p:txBody>
      </p:sp>
      <p:pic>
        <p:nvPicPr>
          <p:cNvPr id="1026" name="Picture 2" descr="Cancer Genomics Cloud">
            <a:extLst>
              <a:ext uri="{FF2B5EF4-FFF2-40B4-BE49-F238E27FC236}">
                <a16:creationId xmlns:a16="http://schemas.microsoft.com/office/drawing/2014/main" id="{3F902C1F-EEAC-8A33-AA6C-3B8FFF8DA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136" y="3429000"/>
            <a:ext cx="2835670" cy="4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01F3B97-82B9-0666-4FBC-1CF9D3D8AE29}"/>
              </a:ext>
            </a:extLst>
          </p:cNvPr>
          <p:cNvCxnSpPr>
            <a:cxnSpLocks/>
          </p:cNvCxnSpPr>
          <p:nvPr/>
        </p:nvCxnSpPr>
        <p:spPr>
          <a:xfrm>
            <a:off x="2456273" y="3141670"/>
            <a:ext cx="3623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CA44D79-7EC6-9612-9E93-5AB9800939C1}"/>
              </a:ext>
            </a:extLst>
          </p:cNvPr>
          <p:cNvSpPr txBox="1"/>
          <p:nvPr/>
        </p:nvSpPr>
        <p:spPr>
          <a:xfrm flipH="1">
            <a:off x="9350461" y="2248263"/>
            <a:ext cx="1786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Merged read counts</a:t>
            </a:r>
            <a:endParaRPr lang="ko-KR" altLang="en-US" sz="1400" dirty="0">
              <a:solidFill>
                <a:srgbClr val="0070C0"/>
              </a:solidFill>
              <a:latin typeface="Roboto" panose="02000000000000000000" pitchFamily="2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1CCA5AB-66E6-118F-93F1-0F7F3F4C16E5}"/>
              </a:ext>
            </a:extLst>
          </p:cNvPr>
          <p:cNvSpPr/>
          <p:nvPr/>
        </p:nvSpPr>
        <p:spPr>
          <a:xfrm>
            <a:off x="8007804" y="3429000"/>
            <a:ext cx="3239551" cy="1316755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98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692C65-9F69-4769-C750-EB22A1A82596}"/>
              </a:ext>
            </a:extLst>
          </p:cNvPr>
          <p:cNvSpPr/>
          <p:nvPr/>
        </p:nvSpPr>
        <p:spPr>
          <a:xfrm>
            <a:off x="232466" y="1293348"/>
            <a:ext cx="11743224" cy="3903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F8F5E5-6F69-687C-5605-11D9E011C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45" y="1329062"/>
            <a:ext cx="1702428" cy="38348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57B7A6-EF6F-60A9-5280-2A5E5A3BD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635" y="1329062"/>
            <a:ext cx="1702428" cy="30275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FEF5248-8337-A7C5-791B-8C111CF6A320}"/>
              </a:ext>
            </a:extLst>
          </p:cNvPr>
          <p:cNvCxnSpPr>
            <a:cxnSpLocks/>
          </p:cNvCxnSpPr>
          <p:nvPr/>
        </p:nvCxnSpPr>
        <p:spPr>
          <a:xfrm>
            <a:off x="4070691" y="2842818"/>
            <a:ext cx="3623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6C2626E-24B7-7BCE-F207-9E03636743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6053"/>
          <a:stretch/>
        </p:blipFill>
        <p:spPr>
          <a:xfrm>
            <a:off x="4650943" y="1329063"/>
            <a:ext cx="2343612" cy="38348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AA4EE7E-C94F-F68B-FAC0-5B79365840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903" r="37813"/>
          <a:stretch/>
        </p:blipFill>
        <p:spPr>
          <a:xfrm>
            <a:off x="6994555" y="1329062"/>
            <a:ext cx="2474412" cy="38348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64464E-96F2-71B6-8FBB-87EA82F207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716"/>
          <a:stretch/>
        </p:blipFill>
        <p:spPr>
          <a:xfrm>
            <a:off x="9468967" y="1329062"/>
            <a:ext cx="2474413" cy="383485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5A8ED99-94D6-4E09-2540-6695E1C0EC36}"/>
              </a:ext>
            </a:extLst>
          </p:cNvPr>
          <p:cNvSpPr/>
          <p:nvPr/>
        </p:nvSpPr>
        <p:spPr>
          <a:xfrm>
            <a:off x="4667098" y="1329061"/>
            <a:ext cx="7292437" cy="3834851"/>
          </a:xfrm>
          <a:prstGeom prst="rect">
            <a:avLst/>
          </a:prstGeom>
          <a:noFill/>
          <a:ln w="19050">
            <a:solidFill>
              <a:srgbClr val="1C1C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64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1B908-5727-87D7-D853-B97DF213B123}"/>
              </a:ext>
            </a:extLst>
          </p:cNvPr>
          <p:cNvSpPr/>
          <p:nvPr/>
        </p:nvSpPr>
        <p:spPr>
          <a:xfrm>
            <a:off x="-28877" y="-1246289"/>
            <a:ext cx="12242199" cy="9208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9B02E8-3F3C-EF18-A39B-0D1987C73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" y="-1225686"/>
            <a:ext cx="12180329" cy="399162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959230-04CA-E125-FD95-841E5B55B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78" y="3348839"/>
            <a:ext cx="12192000" cy="259663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990439E-39CA-D23D-22ED-6E5D2A91C8BE}"/>
              </a:ext>
            </a:extLst>
          </p:cNvPr>
          <p:cNvSpPr txBox="1"/>
          <p:nvPr/>
        </p:nvSpPr>
        <p:spPr>
          <a:xfrm>
            <a:off x="3362725" y="-19640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FCA21C-ED65-1283-2EBC-E65019BA8808}"/>
              </a:ext>
            </a:extLst>
          </p:cNvPr>
          <p:cNvSpPr txBox="1"/>
          <p:nvPr/>
        </p:nvSpPr>
        <p:spPr>
          <a:xfrm>
            <a:off x="125970" y="20877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②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0191F0-B111-586A-DF25-D1E4C44A70DB}"/>
              </a:ext>
            </a:extLst>
          </p:cNvPr>
          <p:cNvSpPr txBox="1"/>
          <p:nvPr/>
        </p:nvSpPr>
        <p:spPr>
          <a:xfrm>
            <a:off x="11188971" y="-102363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③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8DA105-E583-B78A-C94D-2EBDFBD13710}"/>
              </a:ext>
            </a:extLst>
          </p:cNvPr>
          <p:cNvSpPr txBox="1"/>
          <p:nvPr/>
        </p:nvSpPr>
        <p:spPr>
          <a:xfrm>
            <a:off x="9819550" y="307479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④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93B632-7082-9569-2993-4FC7209E5388}"/>
              </a:ext>
            </a:extLst>
          </p:cNvPr>
          <p:cNvSpPr txBox="1"/>
          <p:nvPr/>
        </p:nvSpPr>
        <p:spPr>
          <a:xfrm>
            <a:off x="125970" y="6090791"/>
            <a:ext cx="289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⑤ </a:t>
            </a:r>
            <a:r>
              <a:rPr lang="fr-FR" altLang="ko-KR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ICDC File Manifest.csv</a:t>
            </a:r>
            <a:endParaRPr lang="ko-KR" altLang="en-US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3CCBCD-1D80-420C-D506-B7DA229A1514}"/>
              </a:ext>
            </a:extLst>
          </p:cNvPr>
          <p:cNvCxnSpPr>
            <a:cxnSpLocks/>
          </p:cNvCxnSpPr>
          <p:nvPr/>
        </p:nvCxnSpPr>
        <p:spPr>
          <a:xfrm>
            <a:off x="6092222" y="6130980"/>
            <a:ext cx="0" cy="3503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09CE10C-C052-2286-53CE-D6FB6C89F12B}"/>
              </a:ext>
            </a:extLst>
          </p:cNvPr>
          <p:cNvCxnSpPr>
            <a:cxnSpLocks/>
          </p:cNvCxnSpPr>
          <p:nvPr/>
        </p:nvCxnSpPr>
        <p:spPr>
          <a:xfrm>
            <a:off x="6092222" y="2884271"/>
            <a:ext cx="0" cy="3503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6E648399-CA2D-31B4-7179-4C9DB64E9586}"/>
              </a:ext>
            </a:extLst>
          </p:cNvPr>
          <p:cNvSpPr/>
          <p:nvPr/>
        </p:nvSpPr>
        <p:spPr>
          <a:xfrm>
            <a:off x="3476374" y="333218"/>
            <a:ext cx="1632433" cy="2743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B81551-2016-6809-8F94-F8A4ABAA4938}"/>
              </a:ext>
            </a:extLst>
          </p:cNvPr>
          <p:cNvSpPr/>
          <p:nvPr/>
        </p:nvSpPr>
        <p:spPr>
          <a:xfrm>
            <a:off x="156520" y="712123"/>
            <a:ext cx="1454565" cy="2585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A0AC6A3-C1A6-01DC-748A-4A4594165A84}"/>
              </a:ext>
            </a:extLst>
          </p:cNvPr>
          <p:cNvSpPr/>
          <p:nvPr/>
        </p:nvSpPr>
        <p:spPr>
          <a:xfrm>
            <a:off x="11310153" y="-1246289"/>
            <a:ext cx="903170" cy="258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5EC19D0-8F56-656F-0436-EEF9ECC0E706}"/>
              </a:ext>
            </a:extLst>
          </p:cNvPr>
          <p:cNvSpPr/>
          <p:nvPr/>
        </p:nvSpPr>
        <p:spPr>
          <a:xfrm>
            <a:off x="10180320" y="3547896"/>
            <a:ext cx="1760220" cy="258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DD7BFB-CFD8-B066-F78B-6CFAAE2DA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877" y="6568324"/>
            <a:ext cx="12242199" cy="139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62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9E019E1-3C41-C30D-68E9-4B1B01EF4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4" y="798940"/>
            <a:ext cx="3967867" cy="524083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89AAA1-1FF5-1877-DE7A-36F38C895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397" y="798940"/>
            <a:ext cx="6952344" cy="524083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EB94336-0FDC-931C-8F54-948DF7D0D77B}"/>
              </a:ext>
            </a:extLst>
          </p:cNvPr>
          <p:cNvCxnSpPr>
            <a:cxnSpLocks/>
          </p:cNvCxnSpPr>
          <p:nvPr/>
        </p:nvCxnSpPr>
        <p:spPr>
          <a:xfrm>
            <a:off x="4393560" y="3419356"/>
            <a:ext cx="3623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50FF876-EFA4-73A5-B6AC-387691FF2984}"/>
              </a:ext>
            </a:extLst>
          </p:cNvPr>
          <p:cNvSpPr txBox="1"/>
          <p:nvPr/>
        </p:nvSpPr>
        <p:spPr>
          <a:xfrm>
            <a:off x="1186553" y="501914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77FEB4-26CB-E764-AE2E-335C299415E6}"/>
              </a:ext>
            </a:extLst>
          </p:cNvPr>
          <p:cNvSpPr/>
          <p:nvPr/>
        </p:nvSpPr>
        <p:spPr>
          <a:xfrm>
            <a:off x="5081956" y="1160532"/>
            <a:ext cx="3061694" cy="334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850A68-D418-8904-D928-9C378BC24DE1}"/>
              </a:ext>
            </a:extLst>
          </p:cNvPr>
          <p:cNvSpPr/>
          <p:nvPr/>
        </p:nvSpPr>
        <p:spPr>
          <a:xfrm>
            <a:off x="5081956" y="2611961"/>
            <a:ext cx="3061694" cy="334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5F4174-D850-06E6-023F-9A3D0E5E28A7}"/>
              </a:ext>
            </a:extLst>
          </p:cNvPr>
          <p:cNvSpPr txBox="1"/>
          <p:nvPr/>
        </p:nvSpPr>
        <p:spPr>
          <a:xfrm>
            <a:off x="4434658" y="106614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②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69E96E-0C12-7958-4F7D-00A2D0F039D2}"/>
              </a:ext>
            </a:extLst>
          </p:cNvPr>
          <p:cNvSpPr txBox="1"/>
          <p:nvPr/>
        </p:nvSpPr>
        <p:spPr>
          <a:xfrm>
            <a:off x="10608399" y="501914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1617035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2190</TotalTime>
  <Words>445</Words>
  <Application>Microsoft Office PowerPoint</Application>
  <PresentationFormat>Widescreen</PresentationFormat>
  <Paragraphs>159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맑은 고딕</vt:lpstr>
      <vt:lpstr>Arial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KeunHong Son</dc:creator>
  <cp:lastModifiedBy>KeunHong Son</cp:lastModifiedBy>
  <cp:revision>209</cp:revision>
  <dcterms:created xsi:type="dcterms:W3CDTF">2023-09-07T04:32:34Z</dcterms:created>
  <dcterms:modified xsi:type="dcterms:W3CDTF">2024-03-30T15:23:02Z</dcterms:modified>
</cp:coreProperties>
</file>